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modernComment_212_41916B1C.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377" r:id="rId2"/>
    <p:sldId id="387" r:id="rId3"/>
    <p:sldId id="646" r:id="rId4"/>
    <p:sldId id="530" r:id="rId5"/>
    <p:sldId id="519" r:id="rId6"/>
    <p:sldId id="520" r:id="rId7"/>
    <p:sldId id="522" r:id="rId8"/>
    <p:sldId id="523" r:id="rId9"/>
    <p:sldId id="524" r:id="rId10"/>
    <p:sldId id="525" r:id="rId11"/>
    <p:sldId id="526" r:id="rId12"/>
    <p:sldId id="527" r:id="rId13"/>
    <p:sldId id="528" r:id="rId14"/>
    <p:sldId id="529" r:id="rId15"/>
    <p:sldId id="461" r:id="rId16"/>
    <p:sldId id="531" r:id="rId17"/>
    <p:sldId id="532" r:id="rId18"/>
    <p:sldId id="462" r:id="rId19"/>
    <p:sldId id="533" r:id="rId20"/>
    <p:sldId id="463" r:id="rId21"/>
    <p:sldId id="534" r:id="rId22"/>
    <p:sldId id="535" r:id="rId23"/>
    <p:sldId id="536" r:id="rId24"/>
    <p:sldId id="537" r:id="rId25"/>
    <p:sldId id="538" r:id="rId26"/>
    <p:sldId id="539" r:id="rId27"/>
    <p:sldId id="541" r:id="rId28"/>
    <p:sldId id="542" r:id="rId29"/>
    <p:sldId id="583" r:id="rId30"/>
    <p:sldId id="326" r:id="rId31"/>
    <p:sldId id="327" r:id="rId32"/>
    <p:sldId id="619" r:id="rId33"/>
    <p:sldId id="631" r:id="rId34"/>
    <p:sldId id="618" r:id="rId35"/>
    <p:sldId id="622" r:id="rId36"/>
    <p:sldId id="623" r:id="rId37"/>
    <p:sldId id="625" r:id="rId38"/>
    <p:sldId id="624" r:id="rId39"/>
    <p:sldId id="634" r:id="rId40"/>
    <p:sldId id="582" r:id="rId41"/>
    <p:sldId id="590" r:id="rId42"/>
    <p:sldId id="600" r:id="rId43"/>
    <p:sldId id="601" r:id="rId44"/>
    <p:sldId id="603" r:id="rId45"/>
    <p:sldId id="604" r:id="rId46"/>
    <p:sldId id="605" r:id="rId47"/>
    <p:sldId id="602" r:id="rId48"/>
    <p:sldId id="606" r:id="rId49"/>
    <p:sldId id="607" r:id="rId50"/>
    <p:sldId id="608" r:id="rId51"/>
    <p:sldId id="621" r:id="rId52"/>
    <p:sldId id="635" r:id="rId53"/>
    <p:sldId id="636" r:id="rId54"/>
    <p:sldId id="637" r:id="rId55"/>
    <p:sldId id="638" r:id="rId56"/>
    <p:sldId id="626" r:id="rId57"/>
    <p:sldId id="627" r:id="rId58"/>
    <p:sldId id="591" r:id="rId59"/>
    <p:sldId id="628" r:id="rId60"/>
    <p:sldId id="609" r:id="rId61"/>
    <p:sldId id="629" r:id="rId62"/>
    <p:sldId id="630" r:id="rId63"/>
    <p:sldId id="610" r:id="rId64"/>
    <p:sldId id="639" r:id="rId65"/>
    <p:sldId id="632" r:id="rId66"/>
    <p:sldId id="633" r:id="rId67"/>
    <p:sldId id="640" r:id="rId68"/>
    <p:sldId id="641" r:id="rId69"/>
    <p:sldId id="642" r:id="rId70"/>
    <p:sldId id="598" r:id="rId71"/>
    <p:sldId id="611" r:id="rId72"/>
    <p:sldId id="643" r:id="rId73"/>
    <p:sldId id="620" r:id="rId74"/>
    <p:sldId id="612" r:id="rId75"/>
    <p:sldId id="613" r:id="rId76"/>
    <p:sldId id="614" r:id="rId77"/>
    <p:sldId id="616" r:id="rId78"/>
    <p:sldId id="644" r:id="rId79"/>
    <p:sldId id="645" r:id="rId8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 Introduction" id="{2FD0FF71-F5FC-4EB7-B2CB-B31E4CBECD79}">
          <p14:sldIdLst>
            <p14:sldId id="387"/>
          </p14:sldIdLst>
        </p14:section>
        <p14:section name="II.1. About generative models" id="{E140187F-296B-45B5-8762-535B7FA44F83}">
          <p14:sldIdLst>
            <p14:sldId id="646"/>
            <p14:sldId id="530"/>
          </p14:sldIdLst>
        </p14:section>
        <p14:section name="II.2. GAN structure" id="{58483394-FD43-487F-A99C-250F899988A8}">
          <p14:sldIdLst>
            <p14:sldId id="519"/>
            <p14:sldId id="520"/>
            <p14:sldId id="522"/>
            <p14:sldId id="523"/>
            <p14:sldId id="524"/>
            <p14:sldId id="525"/>
            <p14:sldId id="526"/>
            <p14:sldId id="527"/>
            <p14:sldId id="528"/>
            <p14:sldId id="529"/>
          </p14:sldIdLst>
        </p14:section>
        <p14:section name="II.3. GAN implementation (discriminator)" id="{DCF193CE-3E0B-44EB-A76B-4B491EB7C3A7}">
          <p14:sldIdLst>
            <p14:sldId id="461"/>
            <p14:sldId id="531"/>
            <p14:sldId id="532"/>
          </p14:sldIdLst>
        </p14:section>
        <p14:section name="II.4. GAN implementation (generator)" id="{47DFA10E-837E-46C2-BBD4-1DFA3778B2BE}">
          <p14:sldIdLst>
            <p14:sldId id="462"/>
            <p14:sldId id="533"/>
          </p14:sldIdLst>
        </p14:section>
        <p14:section name="II.5. GAN training procedure" id="{591591C1-4B9B-4F48-BFB0-FD5D0AD11DD7}">
          <p14:sldIdLst>
            <p14:sldId id="463"/>
            <p14:sldId id="534"/>
            <p14:sldId id="535"/>
            <p14:sldId id="536"/>
            <p14:sldId id="537"/>
            <p14:sldId id="538"/>
            <p14:sldId id="539"/>
            <p14:sldId id="541"/>
            <p14:sldId id="542"/>
          </p14:sldIdLst>
        </p14:section>
        <p14:section name="II.6. Advanced GANs" id="{CA8CD88C-0E09-415B-92DC-29F69955AB2E}">
          <p14:sldIdLst>
            <p14:sldId id="583"/>
          </p14:sldIdLst>
        </p14:section>
        <p14:section name="III. More limits of GANs" id="{1604AAD0-4D3B-4EB5-9C0C-A5B5CAB3601F}">
          <p14:sldIdLst>
            <p14:sldId id="326"/>
            <p14:sldId id="327"/>
          </p14:sldIdLst>
        </p14:section>
        <p14:section name="V. Conditional GANs" id="{BC52E892-8E5E-4C8B-A43D-7AD391A8B645}">
          <p14:sldIdLst>
            <p14:sldId id="619"/>
            <p14:sldId id="631"/>
          </p14:sldIdLst>
        </p14:section>
        <p14:section name="VI. Cycle GANs and other things" id="{D9D2394F-B319-44E9-9CC7-5B9E0BB90C33}">
          <p14:sldIdLst>
            <p14:sldId id="618"/>
          </p14:sldIdLst>
        </p14:section>
        <p14:section name="VII. GANs and ethics" id="{9AF0F53E-9579-464B-8D3E-3568E40B07A2}">
          <p14:sldIdLst>
            <p14:sldId id="622"/>
            <p14:sldId id="623"/>
            <p14:sldId id="625"/>
            <p14:sldId id="624"/>
          </p14:sldIdLst>
        </p14:section>
        <p14:section name="VII.1. Diffusion Models" id="{02F8C888-A10D-4ED4-90E7-2F85562A1978}">
          <p14:sldIdLst>
            <p14:sldId id="634"/>
            <p14:sldId id="582"/>
          </p14:sldIdLst>
        </p14:section>
        <p14:section name="A basic Denoising AutoEncoder" id="{4362C624-3B67-4444-BF79-C96BE7DC8FEB}">
          <p14:sldIdLst>
            <p14:sldId id="590"/>
            <p14:sldId id="600"/>
            <p14:sldId id="601"/>
            <p14:sldId id="603"/>
            <p14:sldId id="604"/>
            <p14:sldId id="605"/>
          </p14:sldIdLst>
        </p14:section>
        <p14:section name="From Denoising Autoencoder to Diffusion Model" id="{4F1C4910-7AE7-4F2B-AC0F-2440ADDF080D}">
          <p14:sldIdLst>
            <p14:sldId id="602"/>
            <p14:sldId id="606"/>
            <p14:sldId id="607"/>
            <p14:sldId id="608"/>
          </p14:sldIdLst>
        </p14:section>
        <p14:section name="Diffusion model implementation" id="{96E0ABBF-885F-470E-86DF-8CFDBFC62277}">
          <p14:sldIdLst>
            <p14:sldId id="621"/>
            <p14:sldId id="635"/>
            <p14:sldId id="636"/>
            <p14:sldId id="637"/>
            <p14:sldId id="638"/>
            <p14:sldId id="626"/>
            <p14:sldId id="627"/>
            <p14:sldId id="591"/>
            <p14:sldId id="628"/>
            <p14:sldId id="609"/>
            <p14:sldId id="629"/>
            <p14:sldId id="630"/>
            <p14:sldId id="610"/>
            <p14:sldId id="639"/>
            <p14:sldId id="632"/>
            <p14:sldId id="633"/>
            <p14:sldId id="640"/>
            <p14:sldId id="641"/>
            <p14:sldId id="642"/>
            <p14:sldId id="598"/>
            <p14:sldId id="611"/>
            <p14:sldId id="643"/>
            <p14:sldId id="620"/>
          </p14:sldIdLst>
        </p14:section>
        <p14:section name="Making it conditional and stable" id="{1596F456-2597-4914-8376-886C0471CAAC}">
          <p14:sldIdLst>
            <p14:sldId id="612"/>
            <p14:sldId id="613"/>
            <p14:sldId id="614"/>
            <p14:sldId id="616"/>
            <p14:sldId id="644"/>
            <p14:sldId id="64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5C5800D-8E6B-56C6-59C8-2DEC36A271E5}" name="Matthieu De Mari" initials="MD" userId="S::matthieu_demari@sutd.edu.sg::dfb708c9-d8dc-439f-9a3b-c772bf4a311c"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DECEB4-67F6-430B-965A-81314E67086F}" v="1" dt="2026-01-21T07:41:55.5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70" d="100"/>
          <a:sy n="70" d="100"/>
        </p:scale>
        <p:origin x="331" y="27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88"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1E9B007-0C2C-493E-9B93-55A62C9C1F12}"/>
    <pc:docChg chg="custSel modSld">
      <pc:chgData name="Matthieu De Mari" userId="dfb708c9-d8dc-439f-9a3b-c772bf4a311c" providerId="ADAL" clId="{81E9B007-0C2C-493E-9B93-55A62C9C1F12}" dt="2026-01-21T07:43:00.623" v="237" actId="113"/>
      <pc:docMkLst>
        <pc:docMk/>
      </pc:docMkLst>
      <pc:sldChg chg="modSp mod">
        <pc:chgData name="Matthieu De Mari" userId="dfb708c9-d8dc-439f-9a3b-c772bf4a311c" providerId="ADAL" clId="{81E9B007-0C2C-493E-9B93-55A62C9C1F12}" dt="2026-01-21T07:41:57.560" v="164" actId="20577"/>
        <pc:sldMkLst>
          <pc:docMk/>
          <pc:sldMk cId="1040156172" sldId="377"/>
        </pc:sldMkLst>
        <pc:spChg chg="mod">
          <ac:chgData name="Matthieu De Mari" userId="dfb708c9-d8dc-439f-9a3b-c772bf4a311c" providerId="ADAL" clId="{81E9B007-0C2C-493E-9B93-55A62C9C1F12}" dt="2026-01-21T07:41:57.560" v="164" actId="20577"/>
          <ac:spMkLst>
            <pc:docMk/>
            <pc:sldMk cId="1040156172" sldId="377"/>
            <ac:spMk id="2" creationId="{080CEB46-CC16-4D19-8C2C-AEE9471D8168}"/>
          </ac:spMkLst>
        </pc:spChg>
      </pc:sldChg>
      <pc:sldChg chg="modSp mod">
        <pc:chgData name="Matthieu De Mari" userId="dfb708c9-d8dc-439f-9a3b-c772bf4a311c" providerId="ADAL" clId="{81E9B007-0C2C-493E-9B93-55A62C9C1F12}" dt="2026-01-21T07:43:00.623" v="237" actId="113"/>
        <pc:sldMkLst>
          <pc:docMk/>
          <pc:sldMk cId="463320542" sldId="387"/>
        </pc:sldMkLst>
        <pc:spChg chg="mod">
          <ac:chgData name="Matthieu De Mari" userId="dfb708c9-d8dc-439f-9a3b-c772bf4a311c" providerId="ADAL" clId="{81E9B007-0C2C-493E-9B93-55A62C9C1F12}" dt="2026-01-21T07:42:01.875" v="171" actId="20577"/>
          <ac:spMkLst>
            <pc:docMk/>
            <pc:sldMk cId="463320542" sldId="387"/>
            <ac:spMk id="2" creationId="{49D40417-A4D3-4CE8-96E7-708E2439AE7B}"/>
          </ac:spMkLst>
        </pc:spChg>
        <pc:spChg chg="mod">
          <ac:chgData name="Matthieu De Mari" userId="dfb708c9-d8dc-439f-9a3b-c772bf4a311c" providerId="ADAL" clId="{81E9B007-0C2C-493E-9B93-55A62C9C1F12}" dt="2026-01-21T07:43:00.623" v="237" actId="113"/>
          <ac:spMkLst>
            <pc:docMk/>
            <pc:sldMk cId="463320542" sldId="387"/>
            <ac:spMk id="3" creationId="{35995840-A9D9-479A-A34F-EA7DC229D38E}"/>
          </ac:spMkLst>
        </pc:spChg>
      </pc:sldChg>
      <pc:sldChg chg="modSp mod">
        <pc:chgData name="Matthieu De Mari" userId="dfb708c9-d8dc-439f-9a3b-c772bf4a311c" providerId="ADAL" clId="{81E9B007-0C2C-493E-9B93-55A62C9C1F12}" dt="2026-01-21T07:39:10.609" v="160" actId="20577"/>
        <pc:sldMkLst>
          <pc:docMk/>
          <pc:sldMk cId="2714408688" sldId="425"/>
        </pc:sldMkLst>
        <pc:spChg chg="mod">
          <ac:chgData name="Matthieu De Mari" userId="dfb708c9-d8dc-439f-9a3b-c772bf4a311c" providerId="ADAL" clId="{81E9B007-0C2C-493E-9B93-55A62C9C1F12}" dt="2026-01-21T07:39:10.609" v="160" actId="20577"/>
          <ac:spMkLst>
            <pc:docMk/>
            <pc:sldMk cId="2714408688" sldId="425"/>
            <ac:spMk id="7" creationId="{D4065E7C-16FF-A197-CDF7-2290F2E9F180}"/>
          </ac:spMkLst>
        </pc:spChg>
      </pc:sldChg>
    </pc:docChg>
  </pc:docChgLst>
</pc:chgInfo>
</file>

<file path=ppt/comments/modernComment_212_41916B1C.xml><?xml version="1.0" encoding="utf-8"?>
<p188:cmLst xmlns:a="http://schemas.openxmlformats.org/drawingml/2006/main" xmlns:r="http://schemas.openxmlformats.org/officeDocument/2006/relationships" xmlns:p188="http://schemas.microsoft.com/office/powerpoint/2018/8/main">
  <p188:cm id="{FFC4C678-8B6C-42CD-B053-81C78F177420}" authorId="{D5C5800D-8E6B-56C6-59C8-2DEC36A271E5}" created="2026-01-23T10:09:42.332">
    <ac:txMkLst xmlns:ac="http://schemas.microsoft.com/office/drawing/2013/main/command">
      <pc:docMk xmlns:pc="http://schemas.microsoft.com/office/powerpoint/2013/main/command"/>
      <pc:sldMk xmlns:pc="http://schemas.microsoft.com/office/powerpoint/2013/main/command" cId="1100049180" sldId="530"/>
      <ac:spMk id="2" creationId="{10AFA43B-8D7A-5969-86C6-75A72B2C9D0C}"/>
      <ac:txMk cp="0" len="1">
        <ac:context len="34" hash="956781126"/>
      </ac:txMk>
    </ac:txMkLst>
    <p188:pos x="968829" y="625475"/>
    <p188:txBody>
      <a:bodyPr/>
      <a:lstStyle/>
      <a:p>
        <a:r>
          <a:rPr lang="en-GB"/>
          <a:t>Add slide content</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23/01/2026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23/01/2026</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23/01/2026</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23/01/2026</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23/01/2026</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23/01/2026</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23/01/2026</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23/01/2026</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23/01/2026</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23/01/2026</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23/01/2026</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23/01/2026</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23/01/2026</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C7791B5-E5C7-DD98-D891-95F9B953EB61}"/>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391352E1-DDC1-2DC7-395F-89FEEC91CE45}"/>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5.png"/><Relationship Id="rId1" Type="http://schemas.openxmlformats.org/officeDocument/2006/relationships/slideLayout" Target="../slideLayouts/slideLayout4.xml"/><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bE1KWpoX9Hk"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hyperlink" Target="https://www.bbc.com/news/technology-48799045" TargetMode="External"/><Relationship Id="rId4" Type="http://schemas.openxmlformats.org/officeDocument/2006/relationships/hyperlink" Target="https://www.youtube.com/watch?v=bE1KWpoX9Hk"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www.technologyreview.com/2018/02/21/145289/the-ganfather-the-man-whos-given-machines-the-gift-of-imagination/"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hyperlink" Target="https://www.technologyreview.com/2018/02/21/145289/the-ganfather-the-man-whos-given-machines-the-gift-of-imagination/"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22.jf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microsoft.com/office/2018/10/relationships/comments" Target="../comments/modernComment_212_41916B1C.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png"/><Relationship Id="rId4" Type="http://schemas.openxmlformats.org/officeDocument/2006/relationships/image" Target="../media/image210.png"/></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7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0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3.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hyperlink" Target="https://github.com/VSehwag/minimal-diffusion" TargetMode="Externa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80.png"/><Relationship Id="rId1" Type="http://schemas.openxmlformats.org/officeDocument/2006/relationships/slideLayout" Target="../slideLayouts/slideLayout4.xml"/><Relationship Id="rId4" Type="http://schemas.openxmlformats.org/officeDocument/2006/relationships/image" Target="../media/image63.jpg"/></Relationships>
</file>

<file path=ppt/slides/_rels/slide7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00.png"/><Relationship Id="rId1" Type="http://schemas.openxmlformats.org/officeDocument/2006/relationships/slideLayout" Target="../slideLayouts/slideLayout4.xml"/><Relationship Id="rId4" Type="http://schemas.openxmlformats.org/officeDocument/2006/relationships/image" Target="../media/image63.jp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10.png"/><Relationship Id="rId1" Type="http://schemas.openxmlformats.org/officeDocument/2006/relationships/slideLayout" Target="../slideLayouts/slideLayout4.xml"/><Relationship Id="rId5" Type="http://schemas.openxmlformats.org/officeDocument/2006/relationships/image" Target="../media/image64.png"/><Relationship Id="rId4" Type="http://schemas.openxmlformats.org/officeDocument/2006/relationships/image" Target="../media/image63.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fast.ai/posts/part2-2023.html" TargetMode="Externa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5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a:bodyPr>
          <a:lstStyle/>
          <a:p>
            <a:r>
              <a:rPr lang="en-US" b="1" dirty="0"/>
              <a:t>Computer Vision in Python</a:t>
            </a:r>
            <a:br>
              <a:rPr lang="en-US" dirty="0"/>
            </a:br>
            <a:r>
              <a:rPr lang="en-US" dirty="0"/>
              <a:t>Day 3, Part 1/4</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E416C-4706-49BA-A6CF-13D6A81C4637}"/>
              </a:ext>
            </a:extLst>
          </p:cNvPr>
          <p:cNvSpPr>
            <a:spLocks noGrp="1"/>
          </p:cNvSpPr>
          <p:nvPr>
            <p:ph type="title"/>
          </p:nvPr>
        </p:nvSpPr>
        <p:spPr/>
        <p:txBody>
          <a:bodyPr/>
          <a:lstStyle/>
          <a:p>
            <a:r>
              <a:rPr lang="en-US" dirty="0"/>
              <a:t>Vanilla GAN architecture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7B1134-46E5-43A2-B74F-F038397DD683}"/>
                  </a:ext>
                </a:extLst>
              </p:cNvPr>
              <p:cNvSpPr>
                <a:spLocks noGrp="1"/>
              </p:cNvSpPr>
              <p:nvPr>
                <p:ph sz="half" idx="1"/>
              </p:nvPr>
            </p:nvSpPr>
            <p:spPr>
              <a:xfrm>
                <a:off x="838200" y="1825624"/>
                <a:ext cx="5181600" cy="5032375"/>
              </a:xfrm>
            </p:spPr>
            <p:txBody>
              <a:bodyPr/>
              <a:lstStyle/>
              <a:p>
                <a:pPr marL="0" indent="0">
                  <a:buNone/>
                </a:pPr>
                <a:r>
                  <a:rPr lang="en-US" dirty="0"/>
                  <a:t>To train a GAN, we need five components.</a:t>
                </a:r>
              </a:p>
              <a:p>
                <a:pPr marL="514350" indent="-514350">
                  <a:buFont typeface="+mj-lt"/>
                  <a:buAutoNum type="arabicPeriod" startAt="2"/>
                </a:pPr>
                <a:r>
                  <a:rPr lang="en-US" b="1" dirty="0"/>
                  <a:t>Generator </a:t>
                </a:r>
                <a14:m>
                  <m:oMath xmlns:m="http://schemas.openxmlformats.org/officeDocument/2006/math">
                    <m:r>
                      <a:rPr lang="en-US" b="1" i="1" dirty="0" smtClean="0">
                        <a:latin typeface="Cambria Math" panose="02040503050406030204" pitchFamily="18" charset="0"/>
                      </a:rPr>
                      <m:t>𝑮</m:t>
                    </m:r>
                  </m:oMath>
                </a14:m>
                <a:endParaRPr lang="en-US" b="1" dirty="0"/>
              </a:p>
              <a:p>
                <a:pPr marL="0" indent="0">
                  <a:buNone/>
                </a:pPr>
                <a:endParaRPr lang="en-US" dirty="0"/>
              </a:p>
              <a:p>
                <a:pPr marL="0" indent="0">
                  <a:buNone/>
                </a:pPr>
                <a:r>
                  <a:rPr lang="en-US" b="1" dirty="0"/>
                  <a:t>Receives the noise vector z as input and produces a (fake) image </a:t>
                </a:r>
                <a14:m>
                  <m:oMath xmlns:m="http://schemas.openxmlformats.org/officeDocument/2006/math">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m:t>
                        </m:r>
                      </m:e>
                    </m:acc>
                  </m:oMath>
                </a14:m>
                <a:r>
                  <a:rPr lang="en-US" b="1" dirty="0"/>
                  <a:t> as output.</a:t>
                </a:r>
              </a:p>
              <a:p>
                <a:pPr marL="0" indent="0">
                  <a:buNone/>
                </a:pPr>
                <a:r>
                  <a:rPr lang="en-US" dirty="0"/>
                  <a:t>In terms of architecture, same logic as the decoder part of our AE/VAE, i.e. </a:t>
                </a:r>
                <a:r>
                  <a:rPr lang="en-US" b="1" dirty="0" err="1"/>
                  <a:t>upsampling</a:t>
                </a:r>
                <a:r>
                  <a:rPr lang="en-US" dirty="0"/>
                  <a:t> </a:t>
                </a:r>
                <a:r>
                  <a:rPr lang="en-US" b="1" dirty="0"/>
                  <a:t>FC</a:t>
                </a:r>
                <a:r>
                  <a:rPr lang="en-US" dirty="0"/>
                  <a:t> or </a:t>
                </a:r>
                <a:r>
                  <a:rPr lang="en-US" b="1" dirty="0" err="1"/>
                  <a:t>TransposeConv</a:t>
                </a:r>
                <a:r>
                  <a:rPr lang="en-US" dirty="0"/>
                  <a:t> layers!</a:t>
                </a:r>
              </a:p>
            </p:txBody>
          </p:sp>
        </mc:Choice>
        <mc:Fallback xmlns="">
          <p:sp>
            <p:nvSpPr>
              <p:cNvPr id="3" name="Content Placeholder 2">
                <a:extLst>
                  <a:ext uri="{FF2B5EF4-FFF2-40B4-BE49-F238E27FC236}">
                    <a16:creationId xmlns:a16="http://schemas.microsoft.com/office/drawing/2014/main" id="{6C7B1134-46E5-43A2-B74F-F038397DD68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25CC722-9392-4B5D-B3CC-EDA2DF45D989}"/>
              </a:ext>
            </a:extLst>
          </p:cNvPr>
          <p:cNvPicPr>
            <a:picLocks noChangeAspect="1"/>
          </p:cNvPicPr>
          <p:nvPr/>
        </p:nvPicPr>
        <p:blipFill rotWithShape="1">
          <a:blip r:embed="rId3">
            <a:extLst>
              <a:ext uri="{28A0092B-C50C-407E-A947-70E740481C1C}">
                <a14:useLocalDpi xmlns:a14="http://schemas.microsoft.com/office/drawing/2010/main" val="0"/>
              </a:ext>
            </a:extLst>
          </a:blip>
          <a:srcRect t="15649"/>
          <a:stretch/>
        </p:blipFill>
        <p:spPr>
          <a:xfrm>
            <a:off x="6019800" y="1825625"/>
            <a:ext cx="6096000" cy="3510847"/>
          </a:xfrm>
          <a:prstGeom prst="rect">
            <a:avLst/>
          </a:prstGeom>
        </p:spPr>
      </p:pic>
    </p:spTree>
    <p:extLst>
      <p:ext uri="{BB962C8B-B14F-4D97-AF65-F5344CB8AC3E}">
        <p14:creationId xmlns:p14="http://schemas.microsoft.com/office/powerpoint/2010/main" val="2963848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E416C-4706-49BA-A6CF-13D6A81C4637}"/>
              </a:ext>
            </a:extLst>
          </p:cNvPr>
          <p:cNvSpPr>
            <a:spLocks noGrp="1"/>
          </p:cNvSpPr>
          <p:nvPr>
            <p:ph type="title"/>
          </p:nvPr>
        </p:nvSpPr>
        <p:spPr/>
        <p:txBody>
          <a:bodyPr/>
          <a:lstStyle/>
          <a:p>
            <a:r>
              <a:rPr lang="en-US" dirty="0"/>
              <a:t>Vanilla GAN architecture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7B1134-46E5-43A2-B74F-F038397DD683}"/>
                  </a:ext>
                </a:extLst>
              </p:cNvPr>
              <p:cNvSpPr>
                <a:spLocks noGrp="1"/>
              </p:cNvSpPr>
              <p:nvPr>
                <p:ph sz="half" idx="1"/>
              </p:nvPr>
            </p:nvSpPr>
            <p:spPr>
              <a:xfrm>
                <a:off x="838200" y="1825624"/>
                <a:ext cx="5257800" cy="5032375"/>
              </a:xfrm>
            </p:spPr>
            <p:txBody>
              <a:bodyPr>
                <a:normAutofit/>
              </a:bodyPr>
              <a:lstStyle/>
              <a:p>
                <a:pPr marL="0" indent="0">
                  <a:buNone/>
                </a:pPr>
                <a:r>
                  <a:rPr lang="en-US" dirty="0"/>
                  <a:t>To train a GAN, we need five components.</a:t>
                </a:r>
              </a:p>
              <a:p>
                <a:pPr marL="514350" indent="-514350">
                  <a:buFont typeface="+mj-lt"/>
                  <a:buAutoNum type="arabicPeriod" startAt="3"/>
                </a:pPr>
                <a:r>
                  <a:rPr lang="en-US" b="1" dirty="0"/>
                  <a:t>Discriminator </a:t>
                </a:r>
                <a14:m>
                  <m:oMath xmlns:m="http://schemas.openxmlformats.org/officeDocument/2006/math">
                    <m:r>
                      <a:rPr lang="en-US" b="1" i="1" dirty="0" smtClean="0">
                        <a:latin typeface="Cambria Math" panose="02040503050406030204" pitchFamily="18" charset="0"/>
                      </a:rPr>
                      <m:t>𝑫</m:t>
                    </m:r>
                  </m:oMath>
                </a14:m>
                <a:endParaRPr lang="en-US" b="1" dirty="0"/>
              </a:p>
              <a:p>
                <a:pPr marL="514350" indent="-514350">
                  <a:buFont typeface="+mj-lt"/>
                  <a:buAutoNum type="arabicPeriod" startAt="3"/>
                </a:pPr>
                <a:endParaRPr lang="en-US" b="1" dirty="0"/>
              </a:p>
              <a:p>
                <a:pPr marL="0" indent="0">
                  <a:buNone/>
                </a:pPr>
                <a:r>
                  <a:rPr lang="en-US" dirty="0"/>
                  <a:t>Will receive</a:t>
                </a:r>
              </a:p>
              <a:p>
                <a:r>
                  <a:rPr lang="en-US" dirty="0"/>
                  <a:t>an image </a:t>
                </a:r>
                <a14:m>
                  <m:oMath xmlns:m="http://schemas.openxmlformats.org/officeDocument/2006/math">
                    <m:r>
                      <a:rPr lang="en-US" i="1" dirty="0" smtClean="0">
                        <a:latin typeface="Cambria Math" panose="02040503050406030204" pitchFamily="18" charset="0"/>
                      </a:rPr>
                      <m:t>𝑥</m:t>
                    </m:r>
                  </m:oMath>
                </a14:m>
                <a:r>
                  <a:rPr lang="en-US" dirty="0"/>
                  <a:t> from the dataset </a:t>
                </a:r>
                <a14:m>
                  <m:oMath xmlns:m="http://schemas.openxmlformats.org/officeDocument/2006/math">
                    <m:r>
                      <a:rPr lang="en-US" i="1" dirty="0" smtClean="0">
                        <a:latin typeface="Cambria Math" panose="02040503050406030204" pitchFamily="18" charset="0"/>
                      </a:rPr>
                      <m:t>𝑋</m:t>
                    </m:r>
                  </m:oMath>
                </a14:m>
                <a:r>
                  <a:rPr lang="en-US" dirty="0"/>
                  <a:t> half of the time,</a:t>
                </a:r>
              </a:p>
              <a:p>
                <a:r>
                  <a:rPr lang="en-US" dirty="0"/>
                  <a:t>an image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oMath>
                </a14:m>
                <a:r>
                  <a:rPr lang="en-US" dirty="0"/>
                  <a:t> from the generator the other half.</a:t>
                </a:r>
              </a:p>
            </p:txBody>
          </p:sp>
        </mc:Choice>
        <mc:Fallback xmlns="">
          <p:sp>
            <p:nvSpPr>
              <p:cNvPr id="3" name="Content Placeholder 2">
                <a:extLst>
                  <a:ext uri="{FF2B5EF4-FFF2-40B4-BE49-F238E27FC236}">
                    <a16:creationId xmlns:a16="http://schemas.microsoft.com/office/drawing/2014/main" id="{6C7B1134-46E5-43A2-B74F-F038397DD683}"/>
                  </a:ext>
                </a:extLst>
              </p:cNvPr>
              <p:cNvSpPr>
                <a:spLocks noGrp="1" noRot="1" noChangeAspect="1" noMove="1" noResize="1" noEditPoints="1" noAdjustHandles="1" noChangeArrowheads="1" noChangeShapeType="1" noTextEdit="1"/>
              </p:cNvSpPr>
              <p:nvPr>
                <p:ph sz="half" idx="1"/>
              </p:nvPr>
            </p:nvSpPr>
            <p:spPr>
              <a:xfrm>
                <a:off x="838200" y="1825624"/>
                <a:ext cx="5257800" cy="5032375"/>
              </a:xfrm>
              <a:blipFill>
                <a:blip r:embed="rId2"/>
                <a:stretch>
                  <a:fillRect l="-2436" t="-1937"/>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25CC722-9392-4B5D-B3CC-EDA2DF45D989}"/>
              </a:ext>
            </a:extLst>
          </p:cNvPr>
          <p:cNvPicPr>
            <a:picLocks noChangeAspect="1"/>
          </p:cNvPicPr>
          <p:nvPr/>
        </p:nvPicPr>
        <p:blipFill rotWithShape="1">
          <a:blip r:embed="rId3">
            <a:extLst>
              <a:ext uri="{28A0092B-C50C-407E-A947-70E740481C1C}">
                <a14:useLocalDpi xmlns:a14="http://schemas.microsoft.com/office/drawing/2010/main" val="0"/>
              </a:ext>
            </a:extLst>
          </a:blip>
          <a:srcRect t="15649"/>
          <a:stretch/>
        </p:blipFill>
        <p:spPr>
          <a:xfrm>
            <a:off x="6019800" y="1825625"/>
            <a:ext cx="6096000" cy="3510847"/>
          </a:xfrm>
          <a:prstGeom prst="rect">
            <a:avLst/>
          </a:prstGeom>
        </p:spPr>
      </p:pic>
      <p:sp>
        <p:nvSpPr>
          <p:cNvPr id="4" name="TextBox 3">
            <a:extLst>
              <a:ext uri="{FF2B5EF4-FFF2-40B4-BE49-F238E27FC236}">
                <a16:creationId xmlns:a16="http://schemas.microsoft.com/office/drawing/2014/main" id="{A34B987E-650A-453F-BB6D-9A7B50B736F6}"/>
              </a:ext>
            </a:extLst>
          </p:cNvPr>
          <p:cNvSpPr txBox="1"/>
          <p:nvPr/>
        </p:nvSpPr>
        <p:spPr>
          <a:xfrm>
            <a:off x="838200" y="6083559"/>
            <a:ext cx="10815735" cy="523220"/>
          </a:xfrm>
          <a:prstGeom prst="rect">
            <a:avLst/>
          </a:prstGeom>
          <a:noFill/>
        </p:spPr>
        <p:txBody>
          <a:bodyPr wrap="square" rtlCol="0">
            <a:spAutoFit/>
          </a:bodyPr>
          <a:lstStyle/>
          <a:p>
            <a:r>
              <a:rPr lang="en-US" sz="2800" b="1" dirty="0"/>
              <a:t>Binary classification: </a:t>
            </a:r>
            <a:r>
              <a:rPr lang="en-US" sz="2800" dirty="0"/>
              <a:t>needs to classify the image as fake (0) or real (1).</a:t>
            </a:r>
          </a:p>
        </p:txBody>
      </p:sp>
    </p:spTree>
    <p:extLst>
      <p:ext uri="{BB962C8B-B14F-4D97-AF65-F5344CB8AC3E}">
        <p14:creationId xmlns:p14="http://schemas.microsoft.com/office/powerpoint/2010/main" val="15596263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E416C-4706-49BA-A6CF-13D6A81C4637}"/>
              </a:ext>
            </a:extLst>
          </p:cNvPr>
          <p:cNvSpPr>
            <a:spLocks noGrp="1"/>
          </p:cNvSpPr>
          <p:nvPr>
            <p:ph type="title"/>
          </p:nvPr>
        </p:nvSpPr>
        <p:spPr/>
        <p:txBody>
          <a:bodyPr/>
          <a:lstStyle/>
          <a:p>
            <a:r>
              <a:rPr lang="en-US" dirty="0"/>
              <a:t>Vanilla GAN architecture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7B1134-46E5-43A2-B74F-F038397DD683}"/>
                  </a:ext>
                </a:extLst>
              </p:cNvPr>
              <p:cNvSpPr>
                <a:spLocks noGrp="1"/>
              </p:cNvSpPr>
              <p:nvPr>
                <p:ph sz="half" idx="1"/>
              </p:nvPr>
            </p:nvSpPr>
            <p:spPr/>
            <p:txBody>
              <a:bodyPr/>
              <a:lstStyle/>
              <a:p>
                <a:pPr marL="0" indent="0">
                  <a:buNone/>
                </a:pPr>
                <a:r>
                  <a:rPr lang="en-US" dirty="0"/>
                  <a:t>To train a GAN, we need five components.</a:t>
                </a:r>
              </a:p>
              <a:p>
                <a:pPr marL="514350" indent="-514350">
                  <a:buFont typeface="+mj-lt"/>
                  <a:buAutoNum type="arabicPeriod" startAt="4"/>
                </a:pPr>
                <a:r>
                  <a:rPr lang="en-US" b="1" dirty="0"/>
                  <a:t>Loss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𝑳</m:t>
                        </m:r>
                      </m:e>
                      <m:sub>
                        <m:r>
                          <a:rPr lang="en-US" b="1" i="1" dirty="0" smtClean="0">
                            <a:latin typeface="Cambria Math" panose="02040503050406030204" pitchFamily="18" charset="0"/>
                          </a:rPr>
                          <m:t>𝑫</m:t>
                        </m:r>
                      </m:sub>
                    </m:sSub>
                    <m:r>
                      <a:rPr lang="en-US" b="1" i="1" dirty="0" smtClean="0">
                        <a:latin typeface="Cambria Math" panose="02040503050406030204" pitchFamily="18" charset="0"/>
                      </a:rPr>
                      <m:t> </m:t>
                    </m:r>
                  </m:oMath>
                </a14:m>
                <a:r>
                  <a:rPr lang="en-US" b="1" dirty="0"/>
                  <a:t>on discriminator </a:t>
                </a:r>
                <a14:m>
                  <m:oMath xmlns:m="http://schemas.openxmlformats.org/officeDocument/2006/math">
                    <m:r>
                      <a:rPr lang="en-US" b="1" i="1" smtClean="0">
                        <a:latin typeface="Cambria Math" panose="02040503050406030204" pitchFamily="18" charset="0"/>
                      </a:rPr>
                      <m:t>𝑫</m:t>
                    </m:r>
                  </m:oMath>
                </a14:m>
                <a:endParaRPr lang="en-US" b="1" dirty="0"/>
              </a:p>
              <a:p>
                <a:pPr marL="0" indent="0">
                  <a:buNone/>
                </a:pPr>
                <a:endParaRPr lang="en-US" b="1" dirty="0"/>
              </a:p>
              <a:p>
                <a:pPr marL="0" indent="0">
                  <a:buNone/>
                </a:pPr>
                <a:r>
                  <a:rPr lang="en-US" dirty="0"/>
                  <a:t>The purpose of D is to correctly guess whether the image is real or was generated by G (BCE loss!)</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C7B1134-46E5-43A2-B74F-F038397DD683}"/>
                  </a:ext>
                </a:extLst>
              </p:cNvPr>
              <p:cNvSpPr>
                <a:spLocks noGrp="1" noRot="1" noChangeAspect="1" noMove="1" noResize="1" noEditPoints="1" noAdjustHandles="1" noChangeArrowheads="1" noChangeShapeType="1" noTextEdit="1"/>
              </p:cNvSpPr>
              <p:nvPr>
                <p:ph sz="half" idx="1"/>
              </p:nvPr>
            </p:nvSpPr>
            <p:spPr>
              <a:blipFill>
                <a:blip r:embed="rId2"/>
                <a:stretch>
                  <a:fillRect l="-2471" t="-2241" r="-3059"/>
                </a:stretch>
              </a:blipFill>
            </p:spPr>
            <p:txBody>
              <a:bodyPr/>
              <a:lstStyle/>
              <a:p>
                <a:r>
                  <a:rPr lang="en-GB">
                    <a:noFill/>
                  </a:rPr>
                  <a:t> </a:t>
                </a:r>
              </a:p>
            </p:txBody>
          </p:sp>
        </mc:Fallback>
      </mc:AlternateContent>
      <p:sp>
        <p:nvSpPr>
          <p:cNvPr id="5" name="Content Placeholder 4">
            <a:extLst>
              <a:ext uri="{FF2B5EF4-FFF2-40B4-BE49-F238E27FC236}">
                <a16:creationId xmlns:a16="http://schemas.microsoft.com/office/drawing/2014/main" id="{089E9AFB-02B4-4EA8-9422-002C471485DF}"/>
              </a:ext>
            </a:extLst>
          </p:cNvPr>
          <p:cNvSpPr>
            <a:spLocks noGrp="1"/>
          </p:cNvSpPr>
          <p:nvPr>
            <p:ph sz="half" idx="2"/>
          </p:nvPr>
        </p:nvSpPr>
        <p:spPr/>
        <p:txBody>
          <a:bodyPr/>
          <a:lstStyle/>
          <a:p>
            <a:r>
              <a:rPr lang="en-US" dirty="0"/>
              <a:t>The </a:t>
            </a:r>
            <a:r>
              <a:rPr lang="en-US" dirty="0">
                <a:solidFill>
                  <a:srgbClr val="00B050"/>
                </a:solidFill>
              </a:rPr>
              <a:t>first component </a:t>
            </a:r>
            <a:r>
              <a:rPr lang="en-US" dirty="0"/>
              <a:t>checks if the discriminator is correctly classifying the real samples.</a:t>
            </a:r>
          </a:p>
          <a:p>
            <a:r>
              <a:rPr lang="en-US" dirty="0"/>
              <a:t>The </a:t>
            </a:r>
            <a:r>
              <a:rPr lang="en-US" dirty="0">
                <a:solidFill>
                  <a:srgbClr val="7030A0"/>
                </a:solidFill>
              </a:rPr>
              <a:t>second</a:t>
            </a:r>
            <a:r>
              <a:rPr lang="en-US" dirty="0"/>
              <a:t> </a:t>
            </a:r>
            <a:r>
              <a:rPr lang="en-US" dirty="0">
                <a:solidFill>
                  <a:srgbClr val="7030A0"/>
                </a:solidFill>
              </a:rPr>
              <a:t>component</a:t>
            </a:r>
            <a:r>
              <a:rPr lang="en-US" dirty="0"/>
              <a:t> checks if the discriminator correctly classifies the fake samples.</a:t>
            </a:r>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4941C4-105A-49B7-B8D4-8CC00A763CBC}"/>
                  </a:ext>
                </a:extLst>
              </p:cNvPr>
              <p:cNvSpPr txBox="1"/>
              <p:nvPr/>
            </p:nvSpPr>
            <p:spPr>
              <a:xfrm>
                <a:off x="101081" y="5425856"/>
                <a:ext cx="11989837" cy="11940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en-US" sz="2800" b="0" i="1" smtClean="0">
                              <a:latin typeface="Cambria Math" panose="02040503050406030204" pitchFamily="18" charset="0"/>
                            </a:rPr>
                            <m:t>𝐷</m:t>
                          </m:r>
                        </m:sub>
                      </m:sSub>
                      <m:r>
                        <a:rPr lang="en-US" sz="2800" b="0" i="1" smtClean="0">
                          <a:latin typeface="Cambria Math" panose="02040503050406030204" pitchFamily="18" charset="0"/>
                        </a:rPr>
                        <m:t>=</m:t>
                      </m:r>
                      <m:f>
                        <m:fPr>
                          <m:ctrlPr>
                            <a:rPr lang="en-US" sz="2800" i="1" smtClean="0">
                              <a:solidFill>
                                <a:srgbClr val="00B050"/>
                              </a:solidFill>
                              <a:latin typeface="Cambria Math" panose="02040503050406030204" pitchFamily="18" charset="0"/>
                            </a:rPr>
                          </m:ctrlPr>
                        </m:fPr>
                        <m:num>
                          <m:r>
                            <a:rPr lang="en-US" sz="2800" i="1">
                              <a:solidFill>
                                <a:srgbClr val="00B050"/>
                              </a:solidFill>
                              <a:latin typeface="Cambria Math" panose="02040503050406030204" pitchFamily="18" charset="0"/>
                            </a:rPr>
                            <m:t>1</m:t>
                          </m:r>
                        </m:num>
                        <m:den>
                          <m:r>
                            <a:rPr lang="en-US" sz="2800" i="1">
                              <a:solidFill>
                                <a:srgbClr val="00B050"/>
                              </a:solidFill>
                              <a:latin typeface="Cambria Math" panose="02040503050406030204" pitchFamily="18" charset="0"/>
                            </a:rPr>
                            <m:t>𝑁</m:t>
                          </m:r>
                        </m:den>
                      </m:f>
                      <m:nary>
                        <m:naryPr>
                          <m:chr m:val="∑"/>
                          <m:supHide m:val="on"/>
                          <m:ctrlPr>
                            <a:rPr lang="en-US" sz="2800" i="1">
                              <a:solidFill>
                                <a:srgbClr val="00B050"/>
                              </a:solidFill>
                              <a:latin typeface="Cambria Math" panose="02040503050406030204" pitchFamily="18" charset="0"/>
                            </a:rPr>
                          </m:ctrlPr>
                        </m:naryPr>
                        <m:sub>
                          <m:sSub>
                            <m:sSubPr>
                              <m:ctrlPr>
                                <a:rPr lang="en-US" sz="2800" b="0" i="1" smtClean="0">
                                  <a:solidFill>
                                    <a:srgbClr val="00B050"/>
                                  </a:solidFill>
                                  <a:latin typeface="Cambria Math" panose="02040503050406030204" pitchFamily="18" charset="0"/>
                                </a:rPr>
                              </m:ctrlPr>
                            </m:sSubPr>
                            <m:e>
                              <m:r>
                                <a:rPr lang="en-US" sz="2800" b="0" i="1" smtClean="0">
                                  <a:solidFill>
                                    <a:srgbClr val="00B050"/>
                                  </a:solidFill>
                                  <a:latin typeface="Cambria Math" panose="02040503050406030204" pitchFamily="18" charset="0"/>
                                </a:rPr>
                                <m:t>𝑥</m:t>
                              </m:r>
                            </m:e>
                            <m:sub>
                              <m:r>
                                <a:rPr lang="en-US" sz="2800" b="0" i="1" smtClean="0">
                                  <a:solidFill>
                                    <a:srgbClr val="00B050"/>
                                  </a:solidFill>
                                  <a:latin typeface="Cambria Math" panose="02040503050406030204" pitchFamily="18" charset="0"/>
                                </a:rPr>
                                <m:t>𝑖</m:t>
                              </m:r>
                            </m:sub>
                          </m:sSub>
                          <m:r>
                            <a:rPr lang="en-US" sz="2800" i="1">
                              <a:solidFill>
                                <a:srgbClr val="00B050"/>
                              </a:solidFill>
                              <a:latin typeface="Cambria Math" panose="02040503050406030204" pitchFamily="18" charset="0"/>
                            </a:rPr>
                            <m:t>∈</m:t>
                          </m:r>
                          <m:r>
                            <a:rPr lang="en-US" sz="2800" i="1">
                              <a:solidFill>
                                <a:srgbClr val="00B050"/>
                              </a:solidFill>
                              <a:latin typeface="Cambria Math" panose="02040503050406030204" pitchFamily="18" charset="0"/>
                            </a:rPr>
                            <m:t>𝑚𝑖𝑛𝑖𝑏𝑎𝑡𝑐h</m:t>
                          </m:r>
                          <m:r>
                            <a:rPr lang="en-US" sz="2800" i="1">
                              <a:solidFill>
                                <a:srgbClr val="00B050"/>
                              </a:solidFill>
                              <a:latin typeface="Cambria Math" panose="02040503050406030204" pitchFamily="18" charset="0"/>
                            </a:rPr>
                            <m:t>(</m:t>
                          </m:r>
                          <m:sSub>
                            <m:sSubPr>
                              <m:ctrlPr>
                                <a:rPr lang="en-US" sz="2800" b="0" i="1" smtClean="0">
                                  <a:solidFill>
                                    <a:srgbClr val="00B050"/>
                                  </a:solidFill>
                                  <a:latin typeface="Cambria Math" panose="02040503050406030204" pitchFamily="18" charset="0"/>
                                </a:rPr>
                              </m:ctrlPr>
                            </m:sSubPr>
                            <m:e>
                              <m:r>
                                <a:rPr lang="en-US" sz="2800" b="0" i="1" smtClean="0">
                                  <a:solidFill>
                                    <a:srgbClr val="00B050"/>
                                  </a:solidFill>
                                  <a:latin typeface="Cambria Math" panose="02040503050406030204" pitchFamily="18" charset="0"/>
                                </a:rPr>
                                <m:t>𝑋</m:t>
                              </m:r>
                            </m:e>
                            <m:sub>
                              <m:r>
                                <a:rPr lang="en-US" sz="2800" b="0" i="1" smtClean="0">
                                  <a:solidFill>
                                    <a:srgbClr val="00B050"/>
                                  </a:solidFill>
                                  <a:latin typeface="Cambria Math" panose="02040503050406030204" pitchFamily="18" charset="0"/>
                                </a:rPr>
                                <m:t>𝑁</m:t>
                              </m:r>
                            </m:sub>
                          </m:sSub>
                          <m:r>
                            <a:rPr lang="en-US" sz="2800" i="1">
                              <a:solidFill>
                                <a:srgbClr val="00B050"/>
                              </a:solidFill>
                              <a:latin typeface="Cambria Math" panose="02040503050406030204" pitchFamily="18" charset="0"/>
                            </a:rPr>
                            <m:t>)</m:t>
                          </m:r>
                        </m:sub>
                        <m:sup/>
                        <m:e>
                          <m:r>
                            <a:rPr lang="en-US" sz="2800" i="1">
                              <a:solidFill>
                                <a:srgbClr val="00B050"/>
                              </a:solidFill>
                              <a:latin typeface="Cambria Math" panose="02040503050406030204" pitchFamily="18" charset="0"/>
                            </a:rPr>
                            <m:t>−</m:t>
                          </m:r>
                          <m:func>
                            <m:funcPr>
                              <m:ctrlPr>
                                <a:rPr lang="en-US" sz="2800" i="1">
                                  <a:solidFill>
                                    <a:srgbClr val="00B050"/>
                                  </a:solidFill>
                                  <a:latin typeface="Cambria Math" panose="02040503050406030204" pitchFamily="18" charset="0"/>
                                </a:rPr>
                              </m:ctrlPr>
                            </m:funcPr>
                            <m:fName>
                              <m:r>
                                <m:rPr>
                                  <m:sty m:val="p"/>
                                </m:rPr>
                                <a:rPr lang="en-US" sz="2800">
                                  <a:solidFill>
                                    <a:srgbClr val="00B050"/>
                                  </a:solidFill>
                                  <a:latin typeface="Cambria Math" panose="02040503050406030204" pitchFamily="18" charset="0"/>
                                </a:rPr>
                                <m:t>log</m:t>
                              </m:r>
                            </m:fName>
                            <m:e>
                              <m:d>
                                <m:dPr>
                                  <m:ctrlPr>
                                    <a:rPr lang="en-US" sz="2800" i="1">
                                      <a:solidFill>
                                        <a:srgbClr val="00B050"/>
                                      </a:solidFill>
                                      <a:latin typeface="Cambria Math" panose="02040503050406030204" pitchFamily="18" charset="0"/>
                                    </a:rPr>
                                  </m:ctrlPr>
                                </m:dPr>
                                <m:e>
                                  <m:r>
                                    <a:rPr lang="en-US" sz="2800" i="1">
                                      <a:solidFill>
                                        <a:srgbClr val="00B050"/>
                                      </a:solidFill>
                                      <a:latin typeface="Cambria Math" panose="02040503050406030204" pitchFamily="18" charset="0"/>
                                    </a:rPr>
                                    <m:t>𝐷</m:t>
                                  </m:r>
                                  <m:d>
                                    <m:dPr>
                                      <m:ctrlPr>
                                        <a:rPr lang="en-US" sz="2800" i="1">
                                          <a:solidFill>
                                            <a:srgbClr val="00B050"/>
                                          </a:solidFill>
                                          <a:latin typeface="Cambria Math" panose="02040503050406030204" pitchFamily="18" charset="0"/>
                                        </a:rPr>
                                      </m:ctrlPr>
                                    </m:dPr>
                                    <m:e>
                                      <m:sSub>
                                        <m:sSubPr>
                                          <m:ctrlPr>
                                            <a:rPr lang="en-US" sz="2800" b="0" i="1" smtClean="0">
                                              <a:solidFill>
                                                <a:srgbClr val="00B050"/>
                                              </a:solidFill>
                                              <a:latin typeface="Cambria Math" panose="02040503050406030204" pitchFamily="18" charset="0"/>
                                            </a:rPr>
                                          </m:ctrlPr>
                                        </m:sSubPr>
                                        <m:e>
                                          <m:r>
                                            <a:rPr lang="en-US" sz="2800" b="0" i="1" smtClean="0">
                                              <a:solidFill>
                                                <a:srgbClr val="00B050"/>
                                              </a:solidFill>
                                              <a:latin typeface="Cambria Math" panose="02040503050406030204" pitchFamily="18" charset="0"/>
                                            </a:rPr>
                                            <m:t>𝑥</m:t>
                                          </m:r>
                                        </m:e>
                                        <m:sub>
                                          <m:r>
                                            <a:rPr lang="en-US" sz="2800" b="0" i="1" smtClean="0">
                                              <a:solidFill>
                                                <a:srgbClr val="00B050"/>
                                              </a:solidFill>
                                              <a:latin typeface="Cambria Math" panose="02040503050406030204" pitchFamily="18" charset="0"/>
                                            </a:rPr>
                                            <m:t>𝑖</m:t>
                                          </m:r>
                                        </m:sub>
                                      </m:sSub>
                                    </m:e>
                                  </m:d>
                                </m:e>
                              </m:d>
                            </m:e>
                          </m:func>
                        </m:e>
                      </m:nary>
                      <m:r>
                        <a:rPr lang="en-US" sz="2800" b="0" i="1" smtClean="0">
                          <a:latin typeface="Cambria Math" panose="02040503050406030204" pitchFamily="18" charset="0"/>
                        </a:rPr>
                        <m:t>+</m:t>
                      </m:r>
                      <m:f>
                        <m:fPr>
                          <m:ctrlPr>
                            <a:rPr lang="en-US" sz="2800" b="0" i="1" smtClean="0">
                              <a:solidFill>
                                <a:srgbClr val="7030A0"/>
                              </a:solidFill>
                              <a:latin typeface="Cambria Math" panose="02040503050406030204" pitchFamily="18" charset="0"/>
                            </a:rPr>
                          </m:ctrlPr>
                        </m:fPr>
                        <m:num>
                          <m:r>
                            <a:rPr lang="en-US" sz="2800" b="0" i="1" smtClean="0">
                              <a:solidFill>
                                <a:srgbClr val="7030A0"/>
                              </a:solidFill>
                              <a:latin typeface="Cambria Math" panose="02040503050406030204" pitchFamily="18" charset="0"/>
                            </a:rPr>
                            <m:t>1</m:t>
                          </m:r>
                        </m:num>
                        <m:den>
                          <m:r>
                            <a:rPr lang="en-US" sz="2800" b="0" i="1" smtClean="0">
                              <a:solidFill>
                                <a:srgbClr val="7030A0"/>
                              </a:solidFill>
                              <a:latin typeface="Cambria Math" panose="02040503050406030204" pitchFamily="18" charset="0"/>
                            </a:rPr>
                            <m:t>𝑁</m:t>
                          </m:r>
                        </m:den>
                      </m:f>
                      <m:nary>
                        <m:naryPr>
                          <m:chr m:val="∑"/>
                          <m:supHide m:val="on"/>
                          <m:ctrlPr>
                            <a:rPr lang="en-US" sz="2800" b="0" i="1" smtClean="0">
                              <a:solidFill>
                                <a:srgbClr val="7030A0"/>
                              </a:solidFill>
                              <a:latin typeface="Cambria Math" panose="02040503050406030204" pitchFamily="18" charset="0"/>
                            </a:rPr>
                          </m:ctrlPr>
                        </m:naryPr>
                        <m:sub>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𝑧</m:t>
                              </m:r>
                            </m:e>
                            <m:sub>
                              <m:r>
                                <a:rPr lang="en-US" sz="2800" b="0" i="1" smtClean="0">
                                  <a:solidFill>
                                    <a:srgbClr val="7030A0"/>
                                  </a:solidFill>
                                  <a:latin typeface="Cambria Math" panose="02040503050406030204" pitchFamily="18" charset="0"/>
                                </a:rPr>
                                <m:t>𝑖</m:t>
                              </m:r>
                            </m:sub>
                          </m:sSub>
                          <m:r>
                            <a:rPr lang="en-US" sz="2800" b="0" i="1" smtClean="0">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𝑚𝑖𝑛𝑖𝑏𝑎𝑡𝑐h</m:t>
                          </m:r>
                          <m:r>
                            <a:rPr lang="en-US" sz="2800" b="0" i="1" smtClean="0">
                              <a:solidFill>
                                <a:srgbClr val="7030A0"/>
                              </a:solidFill>
                              <a:latin typeface="Cambria Math" panose="02040503050406030204" pitchFamily="18" charset="0"/>
                            </a:rPr>
                            <m:t>(</m:t>
                          </m:r>
                          <m:r>
                            <a:rPr lang="en-US" sz="2800" b="0" i="1" smtClean="0">
                              <a:solidFill>
                                <a:srgbClr val="7030A0"/>
                              </a:solidFill>
                              <a:latin typeface="Cambria Math" panose="02040503050406030204" pitchFamily="18" charset="0"/>
                            </a:rPr>
                            <m:t>𝑁</m:t>
                          </m:r>
                          <m:r>
                            <a:rPr lang="en-US" sz="2800" b="0" i="1" smtClean="0">
                              <a:solidFill>
                                <a:srgbClr val="7030A0"/>
                              </a:solidFill>
                              <a:latin typeface="Cambria Math" panose="02040503050406030204" pitchFamily="18" charset="0"/>
                            </a:rPr>
                            <m:t>)</m:t>
                          </m:r>
                        </m:sub>
                        <m:sup/>
                        <m:e>
                          <m:r>
                            <a:rPr lang="en-US" sz="2800" b="0" i="1" smtClean="0">
                              <a:solidFill>
                                <a:srgbClr val="7030A0"/>
                              </a:solidFill>
                              <a:latin typeface="Cambria Math" panose="02040503050406030204" pitchFamily="18" charset="0"/>
                            </a:rPr>
                            <m:t>−</m:t>
                          </m:r>
                          <m:func>
                            <m:funcPr>
                              <m:ctrlPr>
                                <a:rPr lang="en-US" sz="2800" b="0" i="1" smtClean="0">
                                  <a:solidFill>
                                    <a:srgbClr val="7030A0"/>
                                  </a:solidFill>
                                  <a:latin typeface="Cambria Math" panose="02040503050406030204" pitchFamily="18" charset="0"/>
                                </a:rPr>
                              </m:ctrlPr>
                            </m:funcPr>
                            <m:fName>
                              <m:r>
                                <m:rPr>
                                  <m:sty m:val="p"/>
                                </m:rPr>
                                <a:rPr lang="en-US" sz="2800" b="0" i="0" smtClean="0">
                                  <a:solidFill>
                                    <a:srgbClr val="7030A0"/>
                                  </a:solidFill>
                                  <a:latin typeface="Cambria Math" panose="02040503050406030204" pitchFamily="18" charset="0"/>
                                </a:rPr>
                                <m:t>log</m:t>
                              </m:r>
                            </m:fName>
                            <m:e>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1−</m:t>
                                  </m:r>
                                  <m:r>
                                    <a:rPr lang="en-US" sz="2800" b="0" i="1" smtClean="0">
                                      <a:solidFill>
                                        <a:srgbClr val="7030A0"/>
                                      </a:solidFill>
                                      <a:latin typeface="Cambria Math" panose="02040503050406030204" pitchFamily="18" charset="0"/>
                                    </a:rPr>
                                    <m:t>𝐷</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𝐺</m:t>
                                      </m:r>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𝑧</m:t>
                                              </m:r>
                                            </m:e>
                                            <m:sub>
                                              <m:r>
                                                <a:rPr lang="en-US" sz="2800" b="0" i="1" smtClean="0">
                                                  <a:solidFill>
                                                    <a:srgbClr val="7030A0"/>
                                                  </a:solidFill>
                                                  <a:latin typeface="Cambria Math" panose="02040503050406030204" pitchFamily="18" charset="0"/>
                                                </a:rPr>
                                                <m:t>𝑖</m:t>
                                              </m:r>
                                            </m:sub>
                                          </m:sSub>
                                        </m:e>
                                      </m:d>
                                    </m:e>
                                  </m:d>
                                </m:e>
                              </m:d>
                            </m:e>
                          </m:func>
                        </m:e>
                      </m:nary>
                    </m:oMath>
                  </m:oMathPara>
                </a14:m>
                <a:endParaRPr lang="en-GB" sz="2800" dirty="0"/>
              </a:p>
            </p:txBody>
          </p:sp>
        </mc:Choice>
        <mc:Fallback xmlns="">
          <p:sp>
            <p:nvSpPr>
              <p:cNvPr id="4" name="TextBox 3">
                <a:extLst>
                  <a:ext uri="{FF2B5EF4-FFF2-40B4-BE49-F238E27FC236}">
                    <a16:creationId xmlns:a16="http://schemas.microsoft.com/office/drawing/2014/main" id="{A04941C4-105A-49B7-B8D4-8CC00A763CBC}"/>
                  </a:ext>
                </a:extLst>
              </p:cNvPr>
              <p:cNvSpPr txBox="1">
                <a:spLocks noRot="1" noChangeAspect="1" noMove="1" noResize="1" noEditPoints="1" noAdjustHandles="1" noChangeArrowheads="1" noChangeShapeType="1" noTextEdit="1"/>
              </p:cNvSpPr>
              <p:nvPr/>
            </p:nvSpPr>
            <p:spPr>
              <a:xfrm>
                <a:off x="101081" y="5425856"/>
                <a:ext cx="11989837" cy="1194045"/>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7889051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E416C-4706-49BA-A6CF-13D6A81C4637}"/>
              </a:ext>
            </a:extLst>
          </p:cNvPr>
          <p:cNvSpPr>
            <a:spLocks noGrp="1"/>
          </p:cNvSpPr>
          <p:nvPr>
            <p:ph type="title"/>
          </p:nvPr>
        </p:nvSpPr>
        <p:spPr/>
        <p:txBody>
          <a:bodyPr/>
          <a:lstStyle/>
          <a:p>
            <a:r>
              <a:rPr lang="en-US" dirty="0"/>
              <a:t>Vanilla GAN architecture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7B1134-46E5-43A2-B74F-F038397DD683}"/>
                  </a:ext>
                </a:extLst>
              </p:cNvPr>
              <p:cNvSpPr>
                <a:spLocks noGrp="1"/>
              </p:cNvSpPr>
              <p:nvPr>
                <p:ph sz="half" idx="1"/>
              </p:nvPr>
            </p:nvSpPr>
            <p:spPr/>
            <p:txBody>
              <a:bodyPr/>
              <a:lstStyle/>
              <a:p>
                <a:pPr marL="0" indent="0">
                  <a:buNone/>
                </a:pPr>
                <a:r>
                  <a:rPr lang="en-US" dirty="0"/>
                  <a:t>To train a GAN, we need five components.</a:t>
                </a:r>
              </a:p>
              <a:p>
                <a:pPr marL="514350" indent="-514350">
                  <a:buFont typeface="+mj-lt"/>
                  <a:buAutoNum type="arabicPeriod" startAt="5"/>
                </a:pPr>
                <a:r>
                  <a:rPr lang="en-US" b="1" dirty="0"/>
                  <a:t>Loss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𝑳</m:t>
                        </m:r>
                      </m:e>
                      <m:sub>
                        <m:r>
                          <a:rPr lang="en-US" b="1" i="1" dirty="0" smtClean="0">
                            <a:latin typeface="Cambria Math" panose="02040503050406030204" pitchFamily="18" charset="0"/>
                          </a:rPr>
                          <m:t>𝑮</m:t>
                        </m:r>
                      </m:sub>
                    </m:sSub>
                    <m:r>
                      <a:rPr lang="en-US" b="1" i="1" dirty="0" smtClean="0">
                        <a:latin typeface="Cambria Math" panose="02040503050406030204" pitchFamily="18" charset="0"/>
                      </a:rPr>
                      <m:t> </m:t>
                    </m:r>
                  </m:oMath>
                </a14:m>
                <a:r>
                  <a:rPr lang="en-US" b="1" dirty="0"/>
                  <a:t>on generator </a:t>
                </a:r>
                <a14:m>
                  <m:oMath xmlns:m="http://schemas.openxmlformats.org/officeDocument/2006/math">
                    <m:r>
                      <a:rPr lang="en-US" b="1" i="1" smtClean="0">
                        <a:latin typeface="Cambria Math" panose="02040503050406030204" pitchFamily="18" charset="0"/>
                      </a:rPr>
                      <m:t>𝑮</m:t>
                    </m:r>
                  </m:oMath>
                </a14:m>
                <a:endParaRPr lang="en-GB" b="1" dirty="0"/>
              </a:p>
              <a:p>
                <a:pPr marL="514350" indent="-514350">
                  <a:buFont typeface="+mj-lt"/>
                  <a:buAutoNum type="arabicPeriod" startAt="5"/>
                </a:pPr>
                <a:endParaRPr lang="en-GB" b="1" dirty="0"/>
              </a:p>
              <a:p>
                <a:pPr marL="0" indent="0">
                  <a:buNone/>
                </a:pPr>
                <a:r>
                  <a:rPr lang="en-GB" dirty="0"/>
                  <a:t>The purpose of G is to create images that are good enough to fool the discriminator D.</a:t>
                </a:r>
              </a:p>
            </p:txBody>
          </p:sp>
        </mc:Choice>
        <mc:Fallback xmlns="">
          <p:sp>
            <p:nvSpPr>
              <p:cNvPr id="3" name="Content Placeholder 2">
                <a:extLst>
                  <a:ext uri="{FF2B5EF4-FFF2-40B4-BE49-F238E27FC236}">
                    <a16:creationId xmlns:a16="http://schemas.microsoft.com/office/drawing/2014/main" id="{6C7B1134-46E5-43A2-B74F-F038397DD683}"/>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25CC722-9392-4B5D-B3CC-EDA2DF45D989}"/>
              </a:ext>
            </a:extLst>
          </p:cNvPr>
          <p:cNvPicPr>
            <a:picLocks noChangeAspect="1"/>
          </p:cNvPicPr>
          <p:nvPr/>
        </p:nvPicPr>
        <p:blipFill rotWithShape="1">
          <a:blip r:embed="rId3">
            <a:extLst>
              <a:ext uri="{28A0092B-C50C-407E-A947-70E740481C1C}">
                <a14:useLocalDpi xmlns:a14="http://schemas.microsoft.com/office/drawing/2010/main" val="0"/>
              </a:ext>
            </a:extLst>
          </a:blip>
          <a:srcRect t="15649"/>
          <a:stretch/>
        </p:blipFill>
        <p:spPr>
          <a:xfrm>
            <a:off x="6019800" y="1825625"/>
            <a:ext cx="6096000" cy="351084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7795B5-DA15-47D6-B58C-23D029C1FFDB}"/>
                  </a:ext>
                </a:extLst>
              </p:cNvPr>
              <p:cNvSpPr txBox="1"/>
              <p:nvPr/>
            </p:nvSpPr>
            <p:spPr>
              <a:xfrm>
                <a:off x="101082" y="5425856"/>
                <a:ext cx="7316756" cy="11940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en-US" sz="2800" b="0" i="1" smtClean="0">
                              <a:latin typeface="Cambria Math" panose="02040503050406030204" pitchFamily="18" charset="0"/>
                            </a:rPr>
                            <m:t>𝐺</m:t>
                          </m:r>
                        </m:sub>
                      </m:sSub>
                      <m:r>
                        <a:rPr lang="en-US" sz="2800" b="0" i="1" smtClean="0">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1</m:t>
                          </m:r>
                        </m:num>
                        <m:den>
                          <m:r>
                            <a:rPr lang="en-US" sz="2800" b="0" i="1" smtClean="0">
                              <a:solidFill>
                                <a:schemeClr val="tx1"/>
                              </a:solidFill>
                              <a:latin typeface="Cambria Math" panose="02040503050406030204" pitchFamily="18" charset="0"/>
                            </a:rPr>
                            <m:t>𝑁</m:t>
                          </m:r>
                        </m:den>
                      </m:f>
                      <m:nary>
                        <m:naryPr>
                          <m:chr m:val="∑"/>
                          <m:supHide m:val="on"/>
                          <m:ctrlPr>
                            <a:rPr lang="en-US" sz="2800" b="0" i="1" smtClean="0">
                              <a:solidFill>
                                <a:schemeClr val="tx1"/>
                              </a:solidFill>
                              <a:latin typeface="Cambria Math" panose="02040503050406030204" pitchFamily="18" charset="0"/>
                            </a:rPr>
                          </m:ctrlPr>
                        </m:naryPr>
                        <m:sub>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𝑚𝑖𝑛𝑖𝑏𝑎𝑡𝑐h</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𝑁</m:t>
                          </m:r>
                          <m:r>
                            <a:rPr lang="en-US" sz="2800" b="0" i="1" smtClean="0">
                              <a:solidFill>
                                <a:schemeClr val="tx1"/>
                              </a:solidFill>
                              <a:latin typeface="Cambria Math" panose="02040503050406030204" pitchFamily="18" charset="0"/>
                            </a:rPr>
                            <m:t>)</m:t>
                          </m:r>
                        </m:sub>
                        <m:sup/>
                        <m:e>
                          <m:r>
                            <a:rPr lang="en-US" sz="2800" b="0" i="1" smtClean="0">
                              <a:solidFill>
                                <a:schemeClr val="tx1"/>
                              </a:solidFill>
                              <a:latin typeface="Cambria Math" panose="02040503050406030204" pitchFamily="18" charset="0"/>
                            </a:rPr>
                            <m:t>−</m:t>
                          </m:r>
                          <m:r>
                            <a:rPr lang="en-US" sz="2800" i="1">
                              <a:latin typeface="Cambria Math" panose="02040503050406030204" pitchFamily="18" charset="0"/>
                            </a:rPr>
                            <m:t>1.</m:t>
                          </m:r>
                          <m:func>
                            <m:funcPr>
                              <m:ctrlPr>
                                <a:rPr lang="en-US" sz="2800" b="0" i="1" smtClean="0">
                                  <a:solidFill>
                                    <a:schemeClr val="tx1"/>
                                  </a:solidFill>
                                  <a:latin typeface="Cambria Math" panose="02040503050406030204" pitchFamily="18" charset="0"/>
                                </a:rPr>
                              </m:ctrlPr>
                            </m:funcPr>
                            <m:fName>
                              <m:r>
                                <m:rPr>
                                  <m:sty m:val="p"/>
                                </m:rPr>
                                <a:rPr lang="en-US" sz="2800" b="0" i="0" smtClean="0">
                                  <a:solidFill>
                                    <a:schemeClr val="tx1"/>
                                  </a:solidFill>
                                  <a:latin typeface="Cambria Math" panose="02040503050406030204" pitchFamily="18" charset="0"/>
                                </a:rPr>
                                <m:t>log</m:t>
                              </m:r>
                            </m:fName>
                            <m:e>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𝐷</m:t>
                                  </m:r>
                                  <m:d>
                                    <m:dPr>
                                      <m:ctrlPr>
                                        <a:rPr lang="en-US" sz="2800" b="0" i="1" smtClean="0">
                                          <a:solidFill>
                                            <a:schemeClr val="tx1"/>
                                          </a:solidFill>
                                          <a:latin typeface="Cambria Math" panose="02040503050406030204" pitchFamily="18" charset="0"/>
                                        </a:rPr>
                                      </m:ctrlPr>
                                    </m:dPr>
                                    <m:e>
                                      <m:r>
                                        <a:rPr lang="en-US" sz="2800" b="0" i="1" smtClean="0">
                                          <a:solidFill>
                                            <a:schemeClr val="tx1"/>
                                          </a:solidFill>
                                          <a:latin typeface="Cambria Math" panose="02040503050406030204" pitchFamily="18" charset="0"/>
                                        </a:rPr>
                                        <m:t>𝐺</m:t>
                                      </m:r>
                                      <m:d>
                                        <m:dPr>
                                          <m:ctrlPr>
                                            <a:rPr lang="en-US" sz="2800" b="0" i="1" smtClean="0">
                                              <a:solidFill>
                                                <a:schemeClr val="tx1"/>
                                              </a:solidFill>
                                              <a:latin typeface="Cambria Math" panose="02040503050406030204" pitchFamily="18" charset="0"/>
                                            </a:rPr>
                                          </m:ctrlPr>
                                        </m:dPr>
                                        <m:e>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b="0" i="1" smtClean="0">
                                                  <a:solidFill>
                                                    <a:schemeClr val="tx1"/>
                                                  </a:solidFill>
                                                  <a:latin typeface="Cambria Math" panose="02040503050406030204" pitchFamily="18" charset="0"/>
                                                </a:rPr>
                                                <m:t>𝑖</m:t>
                                              </m:r>
                                            </m:sub>
                                          </m:sSub>
                                        </m:e>
                                      </m:d>
                                    </m:e>
                                  </m:d>
                                </m:e>
                              </m:d>
                            </m:e>
                          </m:func>
                        </m:e>
                      </m:nary>
                    </m:oMath>
                  </m:oMathPara>
                </a14:m>
                <a:endParaRPr lang="en-GB" sz="2800" dirty="0"/>
              </a:p>
            </p:txBody>
          </p:sp>
        </mc:Choice>
        <mc:Fallback xmlns="">
          <p:sp>
            <p:nvSpPr>
              <p:cNvPr id="5" name="TextBox 4">
                <a:extLst>
                  <a:ext uri="{FF2B5EF4-FFF2-40B4-BE49-F238E27FC236}">
                    <a16:creationId xmlns:a16="http://schemas.microsoft.com/office/drawing/2014/main" id="{D37795B5-DA15-47D6-B58C-23D029C1FFDB}"/>
                  </a:ext>
                </a:extLst>
              </p:cNvPr>
              <p:cNvSpPr txBox="1">
                <a:spLocks noRot="1" noChangeAspect="1" noMove="1" noResize="1" noEditPoints="1" noAdjustHandles="1" noChangeArrowheads="1" noChangeShapeType="1" noTextEdit="1"/>
              </p:cNvSpPr>
              <p:nvPr/>
            </p:nvSpPr>
            <p:spPr>
              <a:xfrm>
                <a:off x="101082" y="5425856"/>
                <a:ext cx="7316756" cy="1194045"/>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164178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E416C-4706-49BA-A6CF-13D6A81C4637}"/>
              </a:ext>
            </a:extLst>
          </p:cNvPr>
          <p:cNvSpPr>
            <a:spLocks noGrp="1"/>
          </p:cNvSpPr>
          <p:nvPr>
            <p:ph type="title"/>
          </p:nvPr>
        </p:nvSpPr>
        <p:spPr/>
        <p:txBody>
          <a:bodyPr/>
          <a:lstStyle/>
          <a:p>
            <a:r>
              <a:rPr lang="en-US" dirty="0"/>
              <a:t>Vanilla GAN architecture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7B1134-46E5-43A2-B74F-F038397DD683}"/>
                  </a:ext>
                </a:extLst>
              </p:cNvPr>
              <p:cNvSpPr>
                <a:spLocks noGrp="1"/>
              </p:cNvSpPr>
              <p:nvPr>
                <p:ph sz="half" idx="1"/>
              </p:nvPr>
            </p:nvSpPr>
            <p:spPr/>
            <p:txBody>
              <a:bodyPr/>
              <a:lstStyle/>
              <a:p>
                <a:pPr marL="0" indent="0">
                  <a:buNone/>
                </a:pPr>
                <a:r>
                  <a:rPr lang="en-US" dirty="0"/>
                  <a:t>To train a GAN, we need five components.</a:t>
                </a:r>
              </a:p>
              <a:p>
                <a:pPr marL="514350" indent="-514350">
                  <a:buFont typeface="+mj-lt"/>
                  <a:buAutoNum type="arabicPeriod" startAt="5"/>
                </a:pPr>
                <a:r>
                  <a:rPr lang="en-US" b="1" dirty="0"/>
                  <a:t>Loss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𝑳</m:t>
                        </m:r>
                      </m:e>
                      <m:sub>
                        <m:r>
                          <a:rPr lang="en-US" b="1" i="1" dirty="0" smtClean="0">
                            <a:latin typeface="Cambria Math" panose="02040503050406030204" pitchFamily="18" charset="0"/>
                          </a:rPr>
                          <m:t>𝑮</m:t>
                        </m:r>
                      </m:sub>
                    </m:sSub>
                    <m:r>
                      <a:rPr lang="en-US" b="1" i="1" dirty="0" smtClean="0">
                        <a:latin typeface="Cambria Math" panose="02040503050406030204" pitchFamily="18" charset="0"/>
                      </a:rPr>
                      <m:t> </m:t>
                    </m:r>
                  </m:oMath>
                </a14:m>
                <a:r>
                  <a:rPr lang="en-US" b="1" dirty="0"/>
                  <a:t>on generator </a:t>
                </a:r>
                <a14:m>
                  <m:oMath xmlns:m="http://schemas.openxmlformats.org/officeDocument/2006/math">
                    <m:r>
                      <a:rPr lang="en-US" b="1" i="1" smtClean="0">
                        <a:latin typeface="Cambria Math" panose="02040503050406030204" pitchFamily="18" charset="0"/>
                      </a:rPr>
                      <m:t>𝑮</m:t>
                    </m:r>
                  </m:oMath>
                </a14:m>
                <a:endParaRPr lang="en-GB" b="1" dirty="0"/>
              </a:p>
              <a:p>
                <a:pPr marL="514350" indent="-514350">
                  <a:buFont typeface="+mj-lt"/>
                  <a:buAutoNum type="arabicPeriod" startAt="5"/>
                </a:pPr>
                <a:endParaRPr lang="en-GB" b="1" dirty="0"/>
              </a:p>
              <a:p>
                <a:pPr marL="0" indent="0">
                  <a:buNone/>
                </a:pPr>
                <a:r>
                  <a:rPr lang="en-GB" dirty="0"/>
                  <a:t>The purpose of G is to create images that are good enough to fool the discriminator D.</a:t>
                </a:r>
              </a:p>
            </p:txBody>
          </p:sp>
        </mc:Choice>
        <mc:Fallback xmlns="">
          <p:sp>
            <p:nvSpPr>
              <p:cNvPr id="3" name="Content Placeholder 2">
                <a:extLst>
                  <a:ext uri="{FF2B5EF4-FFF2-40B4-BE49-F238E27FC236}">
                    <a16:creationId xmlns:a16="http://schemas.microsoft.com/office/drawing/2014/main" id="{6C7B1134-46E5-43A2-B74F-F038397DD683}"/>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3B97B5F-147F-4589-B08A-FB842BD6A6EF}"/>
                  </a:ext>
                </a:extLst>
              </p:cNvPr>
              <p:cNvSpPr>
                <a:spLocks noGrp="1"/>
              </p:cNvSpPr>
              <p:nvPr>
                <p:ph sz="half" idx="2"/>
              </p:nvPr>
            </p:nvSpPr>
            <p:spPr/>
            <p:txBody>
              <a:bodyPr/>
              <a:lstStyle/>
              <a:p>
                <a:pPr marL="0" indent="0">
                  <a:buNone/>
                </a:pPr>
                <a:r>
                  <a:rPr lang="en-US" dirty="0"/>
                  <a:t>Intuitively,</a:t>
                </a:r>
              </a:p>
              <a:p>
                <a:r>
                  <a:rPr lang="en-US" dirty="0"/>
                  <a:t>This loss checks that the discriminator classifies the </a:t>
                </a:r>
                <a:r>
                  <a:rPr lang="en-US" b="1" dirty="0">
                    <a:solidFill>
                      <a:srgbClr val="7030A0"/>
                    </a:solidFill>
                  </a:rPr>
                  <a:t>generated</a:t>
                </a:r>
                <a:r>
                  <a:rPr lang="en-US" dirty="0">
                    <a:solidFill>
                      <a:srgbClr val="7030A0"/>
                    </a:solidFill>
                  </a:rPr>
                  <a:t> </a:t>
                </a:r>
                <a:r>
                  <a:rPr lang="en-US" b="1" dirty="0">
                    <a:solidFill>
                      <a:srgbClr val="7030A0"/>
                    </a:solidFill>
                  </a:rPr>
                  <a:t>samples</a:t>
                </a:r>
                <a:r>
                  <a:rPr lang="en-US" dirty="0">
                    <a:solidFill>
                      <a:srgbClr val="7030A0"/>
                    </a:solidFill>
                  </a:rPr>
                  <a:t> </a:t>
                </a:r>
                <a14:m>
                  <m:oMath xmlns:m="http://schemas.openxmlformats.org/officeDocument/2006/math">
                    <m:r>
                      <a:rPr lang="en-US" b="1" i="1" dirty="0" smtClean="0">
                        <a:solidFill>
                          <a:srgbClr val="7030A0"/>
                        </a:solidFill>
                        <a:latin typeface="Cambria Math" panose="02040503050406030204" pitchFamily="18" charset="0"/>
                      </a:rPr>
                      <m:t>𝑮</m:t>
                    </m:r>
                    <m:d>
                      <m:dPr>
                        <m:ctrlPr>
                          <a:rPr lang="en-US" b="1" i="1" dirty="0" smtClean="0">
                            <a:solidFill>
                              <a:srgbClr val="7030A0"/>
                            </a:solidFill>
                            <a:latin typeface="Cambria Math" panose="02040503050406030204" pitchFamily="18" charset="0"/>
                          </a:rPr>
                        </m:ctrlPr>
                      </m:dPr>
                      <m:e>
                        <m:sSub>
                          <m:sSubPr>
                            <m:ctrlPr>
                              <a:rPr lang="en-US" b="1" i="1" dirty="0" err="1" smtClean="0">
                                <a:solidFill>
                                  <a:srgbClr val="7030A0"/>
                                </a:solidFill>
                                <a:latin typeface="Cambria Math" panose="02040503050406030204" pitchFamily="18" charset="0"/>
                              </a:rPr>
                            </m:ctrlPr>
                          </m:sSubPr>
                          <m:e>
                            <m:r>
                              <a:rPr lang="en-US" b="1" i="1" dirty="0" err="1" smtClean="0">
                                <a:solidFill>
                                  <a:srgbClr val="7030A0"/>
                                </a:solidFill>
                                <a:latin typeface="Cambria Math" panose="02040503050406030204" pitchFamily="18" charset="0"/>
                              </a:rPr>
                              <m:t>𝒛</m:t>
                            </m:r>
                          </m:e>
                          <m:sub>
                            <m:r>
                              <a:rPr lang="en-US" b="1" i="1" dirty="0" err="1" smtClean="0">
                                <a:solidFill>
                                  <a:srgbClr val="7030A0"/>
                                </a:solidFill>
                                <a:latin typeface="Cambria Math" panose="02040503050406030204" pitchFamily="18" charset="0"/>
                              </a:rPr>
                              <m:t>𝒊</m:t>
                            </m:r>
                          </m:sub>
                        </m:sSub>
                      </m:e>
                    </m:d>
                  </m:oMath>
                </a14:m>
                <a:endParaRPr lang="en-US" b="1" dirty="0">
                  <a:solidFill>
                    <a:srgbClr val="7030A0"/>
                  </a:solidFill>
                </a:endParaRPr>
              </a:p>
              <a:p>
                <a:r>
                  <a:rPr lang="en-GB" dirty="0"/>
                  <a:t>as </a:t>
                </a:r>
                <a:r>
                  <a:rPr lang="en-GB" dirty="0">
                    <a:solidFill>
                      <a:srgbClr val="00B050"/>
                    </a:solidFill>
                  </a:rPr>
                  <a:t>real</a:t>
                </a:r>
                <a:r>
                  <a:rPr lang="en-GB" dirty="0"/>
                  <a:t> samples (1), instead of fake ones (0).</a:t>
                </a:r>
              </a:p>
            </p:txBody>
          </p:sp>
        </mc:Choice>
        <mc:Fallback xmlns="">
          <p:sp>
            <p:nvSpPr>
              <p:cNvPr id="4" name="Content Placeholder 3">
                <a:extLst>
                  <a:ext uri="{FF2B5EF4-FFF2-40B4-BE49-F238E27FC236}">
                    <a16:creationId xmlns:a16="http://schemas.microsoft.com/office/drawing/2014/main" id="{73B97B5F-147F-4589-B08A-FB842BD6A6EF}"/>
                  </a:ext>
                </a:extLst>
              </p:cNvPr>
              <p:cNvSpPr>
                <a:spLocks noGrp="1" noRot="1" noChangeAspect="1" noMove="1" noResize="1" noEditPoints="1" noAdjustHandles="1" noChangeArrowheads="1" noChangeShapeType="1" noTextEdit="1"/>
              </p:cNvSpPr>
              <p:nvPr>
                <p:ph sz="half" idx="2"/>
              </p:nvPr>
            </p:nvSpPr>
            <p:spPr>
              <a:blipFill>
                <a:blip r:embed="rId3"/>
                <a:stretch>
                  <a:fillRect l="-2471"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7795B5-DA15-47D6-B58C-23D029C1FFDB}"/>
                  </a:ext>
                </a:extLst>
              </p:cNvPr>
              <p:cNvSpPr txBox="1"/>
              <p:nvPr/>
            </p:nvSpPr>
            <p:spPr>
              <a:xfrm>
                <a:off x="101082" y="5425856"/>
                <a:ext cx="7316756" cy="11940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𝐿</m:t>
                          </m:r>
                        </m:e>
                        <m:sub>
                          <m:r>
                            <a:rPr lang="en-US" sz="2800" b="0" i="1" smtClean="0">
                              <a:latin typeface="Cambria Math" panose="02040503050406030204" pitchFamily="18" charset="0"/>
                            </a:rPr>
                            <m:t>𝐺</m:t>
                          </m:r>
                        </m:sub>
                      </m:sSub>
                      <m:r>
                        <a:rPr lang="en-US" sz="2800" b="0" i="1" smtClean="0">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1</m:t>
                          </m:r>
                        </m:num>
                        <m:den>
                          <m:r>
                            <a:rPr lang="en-US" sz="2800" b="0" i="1" smtClean="0">
                              <a:solidFill>
                                <a:schemeClr val="tx1"/>
                              </a:solidFill>
                              <a:latin typeface="Cambria Math" panose="02040503050406030204" pitchFamily="18" charset="0"/>
                            </a:rPr>
                            <m:t>𝑁</m:t>
                          </m:r>
                        </m:den>
                      </m:f>
                      <m:nary>
                        <m:naryPr>
                          <m:chr m:val="∑"/>
                          <m:supHide m:val="on"/>
                          <m:ctrlPr>
                            <a:rPr lang="en-US" sz="2800" b="0" i="1" smtClean="0">
                              <a:solidFill>
                                <a:schemeClr val="tx1"/>
                              </a:solidFill>
                              <a:latin typeface="Cambria Math" panose="02040503050406030204" pitchFamily="18" charset="0"/>
                            </a:rPr>
                          </m:ctrlPr>
                        </m:naryPr>
                        <m:sub>
                          <m:sSub>
                            <m:sSubPr>
                              <m:ctrlPr>
                                <a:rPr lang="en-US" sz="2800" b="0" i="1" smtClean="0">
                                  <a:solidFill>
                                    <a:schemeClr val="tx1"/>
                                  </a:solidFill>
                                  <a:latin typeface="Cambria Math" panose="02040503050406030204" pitchFamily="18" charset="0"/>
                                </a:rPr>
                              </m:ctrlPr>
                            </m:sSubPr>
                            <m:e>
                              <m:r>
                                <a:rPr lang="en-US" sz="2800" b="0" i="1" smtClean="0">
                                  <a:solidFill>
                                    <a:schemeClr val="tx1"/>
                                  </a:solidFill>
                                  <a:latin typeface="Cambria Math" panose="02040503050406030204" pitchFamily="18" charset="0"/>
                                </a:rPr>
                                <m:t>𝑧</m:t>
                              </m:r>
                            </m:e>
                            <m:sub>
                              <m:r>
                                <a:rPr lang="en-US" sz="2800" b="0" i="1" smtClean="0">
                                  <a:solidFill>
                                    <a:schemeClr val="tx1"/>
                                  </a:solidFill>
                                  <a:latin typeface="Cambria Math" panose="02040503050406030204" pitchFamily="18" charset="0"/>
                                </a:rPr>
                                <m:t>𝑖</m:t>
                              </m:r>
                            </m:sub>
                          </m:sSub>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𝑚𝑖𝑛𝑖𝑏𝑎𝑡𝑐h</m:t>
                          </m:r>
                          <m:r>
                            <a:rPr lang="en-US" sz="2800" b="0" i="1" smtClean="0">
                              <a:solidFill>
                                <a:schemeClr val="tx1"/>
                              </a:solidFill>
                              <a:latin typeface="Cambria Math" panose="02040503050406030204" pitchFamily="18" charset="0"/>
                            </a:rPr>
                            <m:t>(</m:t>
                          </m:r>
                          <m:r>
                            <a:rPr lang="en-US" sz="2800" b="0" i="1" smtClean="0">
                              <a:solidFill>
                                <a:schemeClr val="tx1"/>
                              </a:solidFill>
                              <a:latin typeface="Cambria Math" panose="02040503050406030204" pitchFamily="18" charset="0"/>
                            </a:rPr>
                            <m:t>𝑁</m:t>
                          </m:r>
                          <m:r>
                            <a:rPr lang="en-US" sz="2800" b="0" i="1" smtClean="0">
                              <a:solidFill>
                                <a:schemeClr val="tx1"/>
                              </a:solidFill>
                              <a:latin typeface="Cambria Math" panose="02040503050406030204" pitchFamily="18" charset="0"/>
                            </a:rPr>
                            <m:t>)</m:t>
                          </m:r>
                        </m:sub>
                        <m:sup/>
                        <m:e>
                          <m:r>
                            <a:rPr lang="en-US" sz="2800" b="0" i="1" smtClean="0">
                              <a:solidFill>
                                <a:schemeClr val="tx1"/>
                              </a:solidFill>
                              <a:latin typeface="Cambria Math" panose="02040503050406030204" pitchFamily="18" charset="0"/>
                            </a:rPr>
                            <m:t>−</m:t>
                          </m:r>
                          <m:r>
                            <a:rPr lang="en-US" sz="2800" b="0" i="1" smtClean="0">
                              <a:solidFill>
                                <a:srgbClr val="00B050"/>
                              </a:solidFill>
                              <a:latin typeface="Cambria Math" panose="02040503050406030204" pitchFamily="18" charset="0"/>
                            </a:rPr>
                            <m:t>1</m:t>
                          </m:r>
                          <m:r>
                            <a:rPr lang="en-US" sz="2800" b="0" i="1" smtClean="0">
                              <a:solidFill>
                                <a:schemeClr val="tx1"/>
                              </a:solidFill>
                              <a:latin typeface="Cambria Math" panose="02040503050406030204" pitchFamily="18" charset="0"/>
                            </a:rPr>
                            <m:t>.</m:t>
                          </m:r>
                          <m:func>
                            <m:funcPr>
                              <m:ctrlPr>
                                <a:rPr lang="en-US" sz="2800" b="0" i="1" smtClean="0">
                                  <a:solidFill>
                                    <a:schemeClr val="tx1"/>
                                  </a:solidFill>
                                  <a:latin typeface="Cambria Math" panose="02040503050406030204" pitchFamily="18" charset="0"/>
                                </a:rPr>
                              </m:ctrlPr>
                            </m:funcPr>
                            <m:fName>
                              <m:r>
                                <m:rPr>
                                  <m:sty m:val="p"/>
                                </m:rPr>
                                <a:rPr lang="en-US" sz="2800" b="0" i="0" smtClean="0">
                                  <a:solidFill>
                                    <a:schemeClr val="tx1"/>
                                  </a:solidFill>
                                  <a:latin typeface="Cambria Math" panose="02040503050406030204" pitchFamily="18" charset="0"/>
                                </a:rPr>
                                <m:t>log</m:t>
                              </m:r>
                            </m:fName>
                            <m:e>
                              <m:d>
                                <m:dPr>
                                  <m:ctrlPr>
                                    <a:rPr lang="en-US" sz="2800" b="0" i="1" smtClean="0">
                                      <a:solidFill>
                                        <a:schemeClr val="tx1"/>
                                      </a:solidFill>
                                      <a:latin typeface="Cambria Math" panose="02040503050406030204" pitchFamily="18" charset="0"/>
                                    </a:rPr>
                                  </m:ctrlPr>
                                </m:dPr>
                                <m:e>
                                  <m:r>
                                    <a:rPr lang="en-US" sz="2800" b="0" i="1" smtClean="0">
                                      <a:solidFill>
                                        <a:srgbClr val="7030A0"/>
                                      </a:solidFill>
                                      <a:latin typeface="Cambria Math" panose="02040503050406030204" pitchFamily="18" charset="0"/>
                                    </a:rPr>
                                    <m:t>𝐷</m:t>
                                  </m:r>
                                  <m:d>
                                    <m:dPr>
                                      <m:ctrlPr>
                                        <a:rPr lang="en-US" sz="2800" b="0" i="1" smtClean="0">
                                          <a:solidFill>
                                            <a:srgbClr val="7030A0"/>
                                          </a:solidFill>
                                          <a:latin typeface="Cambria Math" panose="02040503050406030204" pitchFamily="18" charset="0"/>
                                        </a:rPr>
                                      </m:ctrlPr>
                                    </m:dPr>
                                    <m:e>
                                      <m:r>
                                        <a:rPr lang="en-US" sz="2800" b="0" i="1" smtClean="0">
                                          <a:solidFill>
                                            <a:srgbClr val="7030A0"/>
                                          </a:solidFill>
                                          <a:latin typeface="Cambria Math" panose="02040503050406030204" pitchFamily="18" charset="0"/>
                                        </a:rPr>
                                        <m:t>𝐺</m:t>
                                      </m:r>
                                      <m:d>
                                        <m:dPr>
                                          <m:ctrlPr>
                                            <a:rPr lang="en-US" sz="2800" b="0" i="1" smtClean="0">
                                              <a:solidFill>
                                                <a:srgbClr val="7030A0"/>
                                              </a:solidFill>
                                              <a:latin typeface="Cambria Math" panose="02040503050406030204" pitchFamily="18" charset="0"/>
                                            </a:rPr>
                                          </m:ctrlPr>
                                        </m:dPr>
                                        <m:e>
                                          <m:sSub>
                                            <m:sSubPr>
                                              <m:ctrlPr>
                                                <a:rPr lang="en-US" sz="2800" b="0" i="1" smtClean="0">
                                                  <a:solidFill>
                                                    <a:srgbClr val="7030A0"/>
                                                  </a:solidFill>
                                                  <a:latin typeface="Cambria Math" panose="02040503050406030204" pitchFamily="18" charset="0"/>
                                                </a:rPr>
                                              </m:ctrlPr>
                                            </m:sSubPr>
                                            <m:e>
                                              <m:r>
                                                <a:rPr lang="en-US" sz="2800" b="0" i="1" smtClean="0">
                                                  <a:solidFill>
                                                    <a:srgbClr val="7030A0"/>
                                                  </a:solidFill>
                                                  <a:latin typeface="Cambria Math" panose="02040503050406030204" pitchFamily="18" charset="0"/>
                                                </a:rPr>
                                                <m:t>𝑧</m:t>
                                              </m:r>
                                            </m:e>
                                            <m:sub>
                                              <m:r>
                                                <a:rPr lang="en-US" sz="2800" b="0" i="1" smtClean="0">
                                                  <a:solidFill>
                                                    <a:srgbClr val="7030A0"/>
                                                  </a:solidFill>
                                                  <a:latin typeface="Cambria Math" panose="02040503050406030204" pitchFamily="18" charset="0"/>
                                                </a:rPr>
                                                <m:t>𝑖</m:t>
                                              </m:r>
                                            </m:sub>
                                          </m:sSub>
                                        </m:e>
                                      </m:d>
                                    </m:e>
                                  </m:d>
                                </m:e>
                              </m:d>
                            </m:e>
                          </m:func>
                        </m:e>
                      </m:nary>
                    </m:oMath>
                  </m:oMathPara>
                </a14:m>
                <a:endParaRPr lang="en-GB" sz="2800" dirty="0"/>
              </a:p>
            </p:txBody>
          </p:sp>
        </mc:Choice>
        <mc:Fallback xmlns="">
          <p:sp>
            <p:nvSpPr>
              <p:cNvPr id="5" name="TextBox 4">
                <a:extLst>
                  <a:ext uri="{FF2B5EF4-FFF2-40B4-BE49-F238E27FC236}">
                    <a16:creationId xmlns:a16="http://schemas.microsoft.com/office/drawing/2014/main" id="{D37795B5-DA15-47D6-B58C-23D029C1FFDB}"/>
                  </a:ext>
                </a:extLst>
              </p:cNvPr>
              <p:cNvSpPr txBox="1">
                <a:spLocks noRot="1" noChangeAspect="1" noMove="1" noResize="1" noEditPoints="1" noAdjustHandles="1" noChangeArrowheads="1" noChangeShapeType="1" noTextEdit="1"/>
              </p:cNvSpPr>
              <p:nvPr/>
            </p:nvSpPr>
            <p:spPr>
              <a:xfrm>
                <a:off x="101082" y="5425856"/>
                <a:ext cx="7316756" cy="1194045"/>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72119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590BD-7006-4C4C-BDF3-43CBC139F3DA}"/>
              </a:ext>
            </a:extLst>
          </p:cNvPr>
          <p:cNvSpPr>
            <a:spLocks noGrp="1"/>
          </p:cNvSpPr>
          <p:nvPr>
            <p:ph type="title"/>
          </p:nvPr>
        </p:nvSpPr>
        <p:spPr/>
        <p:txBody>
          <a:bodyPr/>
          <a:lstStyle/>
          <a:p>
            <a:r>
              <a:rPr lang="en-US" dirty="0"/>
              <a:t>GAN implementation: dataset</a:t>
            </a:r>
            <a:endParaRPr lang="en-GB" dirty="0"/>
          </a:p>
        </p:txBody>
      </p:sp>
      <p:pic>
        <p:nvPicPr>
          <p:cNvPr id="6" name="Picture 5">
            <a:extLst>
              <a:ext uri="{FF2B5EF4-FFF2-40B4-BE49-F238E27FC236}">
                <a16:creationId xmlns:a16="http://schemas.microsoft.com/office/drawing/2014/main" id="{1D2BD1E0-F825-42B4-8CDF-E4B4D0F433A9}"/>
              </a:ext>
            </a:extLst>
          </p:cNvPr>
          <p:cNvPicPr>
            <a:picLocks noChangeAspect="1"/>
          </p:cNvPicPr>
          <p:nvPr/>
        </p:nvPicPr>
        <p:blipFill rotWithShape="1">
          <a:blip r:embed="rId2"/>
          <a:srcRect l="13240" t="29524" r="39617" b="29251"/>
          <a:stretch/>
        </p:blipFill>
        <p:spPr>
          <a:xfrm>
            <a:off x="718457" y="1464905"/>
            <a:ext cx="10254343" cy="5043939"/>
          </a:xfrm>
          <a:prstGeom prst="rect">
            <a:avLst/>
          </a:prstGeom>
        </p:spPr>
      </p:pic>
    </p:spTree>
    <p:extLst>
      <p:ext uri="{BB962C8B-B14F-4D97-AF65-F5344CB8AC3E}">
        <p14:creationId xmlns:p14="http://schemas.microsoft.com/office/powerpoint/2010/main" val="809585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590BD-7006-4C4C-BDF3-43CBC139F3DA}"/>
              </a:ext>
            </a:extLst>
          </p:cNvPr>
          <p:cNvSpPr>
            <a:spLocks noGrp="1"/>
          </p:cNvSpPr>
          <p:nvPr>
            <p:ph type="title"/>
          </p:nvPr>
        </p:nvSpPr>
        <p:spPr/>
        <p:txBody>
          <a:bodyPr/>
          <a:lstStyle/>
          <a:p>
            <a:r>
              <a:rPr lang="en-US" dirty="0"/>
              <a:t>GAN implementation: discriminator</a:t>
            </a:r>
            <a:endParaRPr lang="en-GB" dirty="0"/>
          </a:p>
        </p:txBody>
      </p:sp>
      <p:sp>
        <p:nvSpPr>
          <p:cNvPr id="3" name="Content Placeholder 2">
            <a:extLst>
              <a:ext uri="{FF2B5EF4-FFF2-40B4-BE49-F238E27FC236}">
                <a16:creationId xmlns:a16="http://schemas.microsoft.com/office/drawing/2014/main" id="{9B0F3854-5B9B-4B07-A52F-D487A9A048E9}"/>
              </a:ext>
            </a:extLst>
          </p:cNvPr>
          <p:cNvSpPr>
            <a:spLocks noGrp="1"/>
          </p:cNvSpPr>
          <p:nvPr>
            <p:ph sz="half" idx="1"/>
          </p:nvPr>
        </p:nvSpPr>
        <p:spPr>
          <a:xfrm>
            <a:off x="838200" y="1825624"/>
            <a:ext cx="5334002" cy="5032375"/>
          </a:xfrm>
        </p:spPr>
        <p:txBody>
          <a:bodyPr/>
          <a:lstStyle/>
          <a:p>
            <a:r>
              <a:rPr lang="en-US" dirty="0"/>
              <a:t>For simplicity, our discriminator, will be designed as stacked </a:t>
            </a:r>
            <a:r>
              <a:rPr lang="en-US" dirty="0" err="1"/>
              <a:t>downsampling</a:t>
            </a:r>
            <a:r>
              <a:rPr lang="en-US" dirty="0"/>
              <a:t> FC layers.</a:t>
            </a:r>
          </a:p>
          <a:p>
            <a:r>
              <a:rPr lang="en-US" dirty="0"/>
              <a:t>Freely decide on the hidden layer sizes.</a:t>
            </a:r>
          </a:p>
          <a:p>
            <a:endParaRPr lang="en-US" dirty="0"/>
          </a:p>
          <a:p>
            <a:r>
              <a:rPr lang="en-US" dirty="0"/>
              <a:t>(Later on, we might want to replace these layers with Conv2d, which are easier to train and better at working with images!)</a:t>
            </a:r>
            <a:endParaRPr lang="en-GB" dirty="0"/>
          </a:p>
        </p:txBody>
      </p:sp>
      <p:pic>
        <p:nvPicPr>
          <p:cNvPr id="7" name="Picture 6">
            <a:extLst>
              <a:ext uri="{FF2B5EF4-FFF2-40B4-BE49-F238E27FC236}">
                <a16:creationId xmlns:a16="http://schemas.microsoft.com/office/drawing/2014/main" id="{12D8E120-FA2A-40D7-994E-4D639CBC915A}"/>
              </a:ext>
            </a:extLst>
          </p:cNvPr>
          <p:cNvPicPr>
            <a:picLocks noChangeAspect="1"/>
          </p:cNvPicPr>
          <p:nvPr/>
        </p:nvPicPr>
        <p:blipFill rotWithShape="1">
          <a:blip r:embed="rId2"/>
          <a:srcRect l="13163" t="30476" r="39464" b="26802"/>
          <a:stretch/>
        </p:blipFill>
        <p:spPr>
          <a:xfrm>
            <a:off x="6172202" y="2062064"/>
            <a:ext cx="5775649" cy="2929813"/>
          </a:xfrm>
          <a:prstGeom prst="rect">
            <a:avLst/>
          </a:prstGeom>
        </p:spPr>
      </p:pic>
    </p:spTree>
    <p:extLst>
      <p:ext uri="{BB962C8B-B14F-4D97-AF65-F5344CB8AC3E}">
        <p14:creationId xmlns:p14="http://schemas.microsoft.com/office/powerpoint/2010/main" val="1252671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590BD-7006-4C4C-BDF3-43CBC139F3DA}"/>
              </a:ext>
            </a:extLst>
          </p:cNvPr>
          <p:cNvSpPr>
            <a:spLocks noGrp="1"/>
          </p:cNvSpPr>
          <p:nvPr>
            <p:ph type="title"/>
          </p:nvPr>
        </p:nvSpPr>
        <p:spPr/>
        <p:txBody>
          <a:bodyPr/>
          <a:lstStyle/>
          <a:p>
            <a:r>
              <a:rPr lang="en-US" dirty="0"/>
              <a:t>GAN implementation: discriminator</a:t>
            </a:r>
            <a:endParaRPr lang="en-GB" dirty="0"/>
          </a:p>
        </p:txBody>
      </p:sp>
      <p:pic>
        <p:nvPicPr>
          <p:cNvPr id="7" name="Picture 6">
            <a:extLst>
              <a:ext uri="{FF2B5EF4-FFF2-40B4-BE49-F238E27FC236}">
                <a16:creationId xmlns:a16="http://schemas.microsoft.com/office/drawing/2014/main" id="{12D8E120-FA2A-40D7-994E-4D639CBC915A}"/>
              </a:ext>
            </a:extLst>
          </p:cNvPr>
          <p:cNvPicPr>
            <a:picLocks noChangeAspect="1"/>
          </p:cNvPicPr>
          <p:nvPr/>
        </p:nvPicPr>
        <p:blipFill rotWithShape="1">
          <a:blip r:embed="rId2"/>
          <a:srcRect l="13163" t="30476" r="39464" b="26802"/>
          <a:stretch/>
        </p:blipFill>
        <p:spPr>
          <a:xfrm>
            <a:off x="788436" y="1399590"/>
            <a:ext cx="10615127" cy="5384735"/>
          </a:xfrm>
          <a:prstGeom prst="rect">
            <a:avLst/>
          </a:prstGeom>
        </p:spPr>
      </p:pic>
    </p:spTree>
    <p:extLst>
      <p:ext uri="{BB962C8B-B14F-4D97-AF65-F5344CB8AC3E}">
        <p14:creationId xmlns:p14="http://schemas.microsoft.com/office/powerpoint/2010/main" val="2631265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3CAE0-4F38-447D-BE95-6994DC840EF4}"/>
              </a:ext>
            </a:extLst>
          </p:cNvPr>
          <p:cNvSpPr>
            <a:spLocks noGrp="1"/>
          </p:cNvSpPr>
          <p:nvPr>
            <p:ph type="title"/>
          </p:nvPr>
        </p:nvSpPr>
        <p:spPr/>
        <p:txBody>
          <a:bodyPr/>
          <a:lstStyle/>
          <a:p>
            <a:r>
              <a:rPr lang="en-US" dirty="0"/>
              <a:t>GAN implementation: generator</a:t>
            </a:r>
            <a:endParaRPr lang="en-GB" dirty="0"/>
          </a:p>
        </p:txBody>
      </p:sp>
      <p:sp>
        <p:nvSpPr>
          <p:cNvPr id="3" name="Content Placeholder 2">
            <a:extLst>
              <a:ext uri="{FF2B5EF4-FFF2-40B4-BE49-F238E27FC236}">
                <a16:creationId xmlns:a16="http://schemas.microsoft.com/office/drawing/2014/main" id="{A3ED5B0D-39F7-44BA-90F8-A073409EA9B7}"/>
              </a:ext>
            </a:extLst>
          </p:cNvPr>
          <p:cNvSpPr>
            <a:spLocks noGrp="1"/>
          </p:cNvSpPr>
          <p:nvPr>
            <p:ph sz="half" idx="1"/>
          </p:nvPr>
        </p:nvSpPr>
        <p:spPr>
          <a:xfrm>
            <a:off x="838200" y="1825624"/>
            <a:ext cx="5181600" cy="5032375"/>
          </a:xfrm>
        </p:spPr>
        <p:txBody>
          <a:bodyPr/>
          <a:lstStyle/>
          <a:p>
            <a:r>
              <a:rPr lang="en-US" dirty="0"/>
              <a:t>For simplicity, our generator will mirror the operations of our discriminator.</a:t>
            </a:r>
          </a:p>
          <a:p>
            <a:r>
              <a:rPr lang="en-US" dirty="0"/>
              <a:t>It will therefore consist of </a:t>
            </a:r>
            <a:r>
              <a:rPr lang="en-US" dirty="0" err="1"/>
              <a:t>upsampling</a:t>
            </a:r>
            <a:r>
              <a:rPr lang="en-US" dirty="0"/>
              <a:t> FC layers.</a:t>
            </a:r>
          </a:p>
          <a:p>
            <a:pPr marL="0" indent="0">
              <a:buNone/>
            </a:pPr>
            <a:endParaRPr lang="en-US" dirty="0"/>
          </a:p>
        </p:txBody>
      </p:sp>
      <p:pic>
        <p:nvPicPr>
          <p:cNvPr id="6" name="Picture 5">
            <a:extLst>
              <a:ext uri="{FF2B5EF4-FFF2-40B4-BE49-F238E27FC236}">
                <a16:creationId xmlns:a16="http://schemas.microsoft.com/office/drawing/2014/main" id="{48556ABF-F36F-4199-9C95-EB3BD272EDF9}"/>
              </a:ext>
            </a:extLst>
          </p:cNvPr>
          <p:cNvPicPr>
            <a:picLocks noChangeAspect="1"/>
          </p:cNvPicPr>
          <p:nvPr/>
        </p:nvPicPr>
        <p:blipFill rotWithShape="1">
          <a:blip r:embed="rId2"/>
          <a:srcRect l="13010" t="32789" r="39388" b="24762"/>
          <a:stretch/>
        </p:blipFill>
        <p:spPr>
          <a:xfrm>
            <a:off x="6288832" y="2174033"/>
            <a:ext cx="5803641" cy="2911151"/>
          </a:xfrm>
          <a:prstGeom prst="rect">
            <a:avLst/>
          </a:prstGeom>
        </p:spPr>
      </p:pic>
    </p:spTree>
    <p:extLst>
      <p:ext uri="{BB962C8B-B14F-4D97-AF65-F5344CB8AC3E}">
        <p14:creationId xmlns:p14="http://schemas.microsoft.com/office/powerpoint/2010/main" val="21561313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3CAE0-4F38-447D-BE95-6994DC840EF4}"/>
              </a:ext>
            </a:extLst>
          </p:cNvPr>
          <p:cNvSpPr>
            <a:spLocks noGrp="1"/>
          </p:cNvSpPr>
          <p:nvPr>
            <p:ph type="title"/>
          </p:nvPr>
        </p:nvSpPr>
        <p:spPr/>
        <p:txBody>
          <a:bodyPr/>
          <a:lstStyle/>
          <a:p>
            <a:r>
              <a:rPr lang="en-US" dirty="0"/>
              <a:t>GAN implementation: generator</a:t>
            </a:r>
            <a:endParaRPr lang="en-GB" dirty="0"/>
          </a:p>
        </p:txBody>
      </p:sp>
      <p:pic>
        <p:nvPicPr>
          <p:cNvPr id="6" name="Picture 5">
            <a:extLst>
              <a:ext uri="{FF2B5EF4-FFF2-40B4-BE49-F238E27FC236}">
                <a16:creationId xmlns:a16="http://schemas.microsoft.com/office/drawing/2014/main" id="{48556ABF-F36F-4199-9C95-EB3BD272EDF9}"/>
              </a:ext>
            </a:extLst>
          </p:cNvPr>
          <p:cNvPicPr>
            <a:picLocks noChangeAspect="1"/>
          </p:cNvPicPr>
          <p:nvPr/>
        </p:nvPicPr>
        <p:blipFill rotWithShape="1">
          <a:blip r:embed="rId2"/>
          <a:srcRect l="13010" t="32789" r="39388" b="24560"/>
          <a:stretch/>
        </p:blipFill>
        <p:spPr>
          <a:xfrm>
            <a:off x="838200" y="1418257"/>
            <a:ext cx="10515600" cy="5299787"/>
          </a:xfrm>
          <a:prstGeom prst="rect">
            <a:avLst/>
          </a:prstGeom>
        </p:spPr>
      </p:pic>
    </p:spTree>
    <p:extLst>
      <p:ext uri="{BB962C8B-B14F-4D97-AF65-F5344CB8AC3E}">
        <p14:creationId xmlns:p14="http://schemas.microsoft.com/office/powerpoint/2010/main" val="3301308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lecture</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generative</a:t>
            </a:r>
            <a:r>
              <a:rPr lang="en-US" dirty="0"/>
              <a:t> </a:t>
            </a:r>
            <a:r>
              <a:rPr lang="en-US" b="1" dirty="0"/>
              <a:t>models</a:t>
            </a:r>
            <a:r>
              <a:rPr lang="en-US" dirty="0"/>
              <a:t> in deep learning?</a:t>
            </a:r>
          </a:p>
          <a:p>
            <a:pPr marL="514350" indent="-514350">
              <a:buFont typeface="+mj-lt"/>
              <a:buAutoNum type="arabicPeriod"/>
            </a:pPr>
            <a:r>
              <a:rPr lang="en-GB" dirty="0"/>
              <a:t>What are </a:t>
            </a:r>
            <a:r>
              <a:rPr lang="en-GB" b="1" dirty="0"/>
              <a:t>Generative</a:t>
            </a:r>
            <a:r>
              <a:rPr lang="en-GB" dirty="0"/>
              <a:t> </a:t>
            </a:r>
            <a:r>
              <a:rPr lang="en-GB" b="1" dirty="0"/>
              <a:t>Adversarial</a:t>
            </a:r>
            <a:r>
              <a:rPr lang="en-GB" dirty="0"/>
              <a:t> </a:t>
            </a:r>
            <a:r>
              <a:rPr lang="en-GB" b="1" dirty="0"/>
              <a:t>Networks</a:t>
            </a:r>
            <a:r>
              <a:rPr lang="en-GB" dirty="0"/>
              <a:t> (</a:t>
            </a:r>
            <a:r>
              <a:rPr lang="en-GB" b="1" dirty="0"/>
              <a:t>GANs</a:t>
            </a:r>
            <a:r>
              <a:rPr lang="en-GB" dirty="0"/>
              <a:t>) and their uses?</a:t>
            </a:r>
          </a:p>
          <a:p>
            <a:pPr marL="514350" indent="-514350">
              <a:buFont typeface="+mj-lt"/>
              <a:buAutoNum type="arabicPeriod"/>
            </a:pPr>
            <a:r>
              <a:rPr lang="en-GB" dirty="0"/>
              <a:t>What are the </a:t>
            </a:r>
            <a:r>
              <a:rPr lang="en-GB" b="1" dirty="0"/>
              <a:t>advanced</a:t>
            </a:r>
            <a:r>
              <a:rPr lang="en-GB" dirty="0"/>
              <a:t> </a:t>
            </a:r>
            <a:r>
              <a:rPr lang="en-GB" b="1" dirty="0"/>
              <a:t>techniques</a:t>
            </a:r>
            <a:r>
              <a:rPr lang="en-GB" dirty="0"/>
              <a:t> in GANs</a:t>
            </a:r>
          </a:p>
          <a:p>
            <a:pPr marL="514350" indent="-514350">
              <a:buFont typeface="+mj-lt"/>
              <a:buAutoNum type="arabicPeriod"/>
            </a:pPr>
            <a:r>
              <a:rPr lang="en-GB" dirty="0"/>
              <a:t>What are </a:t>
            </a:r>
            <a:r>
              <a:rPr lang="en-GB" b="1" dirty="0"/>
              <a:t>deepfakes and ethical considerations </a:t>
            </a:r>
            <a:r>
              <a:rPr lang="en-GB" dirty="0"/>
              <a:t>when using generative models?</a:t>
            </a:r>
          </a:p>
          <a:p>
            <a:pPr marL="514350" indent="-514350">
              <a:buFont typeface="+mj-lt"/>
              <a:buAutoNum type="arabicPeriod"/>
            </a:pPr>
            <a:r>
              <a:rPr lang="en-GB" dirty="0"/>
              <a:t>What are </a:t>
            </a:r>
            <a:r>
              <a:rPr lang="en-GB" b="1" dirty="0"/>
              <a:t>diffusion models</a:t>
            </a:r>
            <a:r>
              <a:rPr lang="en-GB" dirty="0"/>
              <a:t>?</a:t>
            </a:r>
          </a:p>
        </p:txBody>
      </p:sp>
    </p:spTree>
    <p:extLst>
      <p:ext uri="{BB962C8B-B14F-4D97-AF65-F5344CB8AC3E}">
        <p14:creationId xmlns:p14="http://schemas.microsoft.com/office/powerpoint/2010/main" val="463320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E98A4-A94F-4259-83D6-52DAA78084EC}"/>
              </a:ext>
            </a:extLst>
          </p:cNvPr>
          <p:cNvSpPr>
            <a:spLocks noGrp="1"/>
          </p:cNvSpPr>
          <p:nvPr>
            <p:ph type="title"/>
          </p:nvPr>
        </p:nvSpPr>
        <p:spPr/>
        <p:txBody>
          <a:bodyPr/>
          <a:lstStyle/>
          <a:p>
            <a:r>
              <a:rPr lang="en-US" dirty="0"/>
              <a:t>GAN implementation: trainer</a:t>
            </a:r>
            <a:br>
              <a:rPr lang="en-US" dirty="0"/>
            </a:br>
            <a:endParaRPr lang="en-GB" dirty="0"/>
          </a:p>
        </p:txBody>
      </p:sp>
      <p:sp>
        <p:nvSpPr>
          <p:cNvPr id="3" name="Content Placeholder 2">
            <a:extLst>
              <a:ext uri="{FF2B5EF4-FFF2-40B4-BE49-F238E27FC236}">
                <a16:creationId xmlns:a16="http://schemas.microsoft.com/office/drawing/2014/main" id="{BC78C647-9BF9-4C00-A1C6-907660028ADE}"/>
              </a:ext>
            </a:extLst>
          </p:cNvPr>
          <p:cNvSpPr>
            <a:spLocks noGrp="1"/>
          </p:cNvSpPr>
          <p:nvPr>
            <p:ph sz="half" idx="1"/>
          </p:nvPr>
        </p:nvSpPr>
        <p:spPr>
          <a:xfrm>
            <a:off x="838200" y="1825624"/>
            <a:ext cx="5181600" cy="5032375"/>
          </a:xfrm>
        </p:spPr>
        <p:txBody>
          <a:bodyPr>
            <a:normAutofit/>
          </a:bodyPr>
          <a:lstStyle/>
          <a:p>
            <a:pPr marL="0" indent="0">
              <a:buNone/>
            </a:pPr>
            <a:r>
              <a:rPr lang="en-US" dirty="0"/>
              <a:t>Start by defining hyperparameters and models.</a:t>
            </a:r>
          </a:p>
          <a:p>
            <a:r>
              <a:rPr lang="en-GB" dirty="0"/>
              <a:t>Latent size for noise samples fed to generator arbitrarily fixed.</a:t>
            </a:r>
          </a:p>
          <a:p>
            <a:r>
              <a:rPr lang="en-GB" dirty="0"/>
              <a:t>Adam, with almost default parameters, arbitrarily chosen.</a:t>
            </a:r>
          </a:p>
          <a:p>
            <a:r>
              <a:rPr lang="en-GB" dirty="0"/>
              <a:t>Losses on D and G for training curves later on. </a:t>
            </a:r>
          </a:p>
          <a:p>
            <a:r>
              <a:rPr lang="en-GB" dirty="0"/>
              <a:t>Also, accuracy scores of D on real and fake samples for visualization after training.</a:t>
            </a:r>
          </a:p>
        </p:txBody>
      </p:sp>
      <p:pic>
        <p:nvPicPr>
          <p:cNvPr id="6" name="Picture 5">
            <a:extLst>
              <a:ext uri="{FF2B5EF4-FFF2-40B4-BE49-F238E27FC236}">
                <a16:creationId xmlns:a16="http://schemas.microsoft.com/office/drawing/2014/main" id="{6F059060-D851-4BCF-930C-C4CBF82ABBF4}"/>
              </a:ext>
            </a:extLst>
          </p:cNvPr>
          <p:cNvPicPr>
            <a:picLocks noChangeAspect="1"/>
          </p:cNvPicPr>
          <p:nvPr/>
        </p:nvPicPr>
        <p:blipFill rotWithShape="1">
          <a:blip r:embed="rId2"/>
          <a:srcRect l="13162" t="35375" r="49376" b="37550"/>
          <a:stretch/>
        </p:blipFill>
        <p:spPr>
          <a:xfrm>
            <a:off x="6466117" y="1142998"/>
            <a:ext cx="5570376" cy="2264564"/>
          </a:xfrm>
          <a:prstGeom prst="rect">
            <a:avLst/>
          </a:prstGeom>
        </p:spPr>
      </p:pic>
      <p:pic>
        <p:nvPicPr>
          <p:cNvPr id="8" name="Picture 7">
            <a:extLst>
              <a:ext uri="{FF2B5EF4-FFF2-40B4-BE49-F238E27FC236}">
                <a16:creationId xmlns:a16="http://schemas.microsoft.com/office/drawing/2014/main" id="{6E01B397-DF4A-45D2-875A-C52781C67233}"/>
              </a:ext>
            </a:extLst>
          </p:cNvPr>
          <p:cNvPicPr>
            <a:picLocks noChangeAspect="1"/>
          </p:cNvPicPr>
          <p:nvPr/>
        </p:nvPicPr>
        <p:blipFill rotWithShape="1">
          <a:blip r:embed="rId3"/>
          <a:srcRect l="13163" t="26621" r="49375" b="62585"/>
          <a:stretch/>
        </p:blipFill>
        <p:spPr>
          <a:xfrm>
            <a:off x="6466117" y="3407562"/>
            <a:ext cx="5572283" cy="903180"/>
          </a:xfrm>
          <a:prstGeom prst="rect">
            <a:avLst/>
          </a:prstGeom>
        </p:spPr>
      </p:pic>
      <p:pic>
        <p:nvPicPr>
          <p:cNvPr id="10" name="Picture 9">
            <a:extLst>
              <a:ext uri="{FF2B5EF4-FFF2-40B4-BE49-F238E27FC236}">
                <a16:creationId xmlns:a16="http://schemas.microsoft.com/office/drawing/2014/main" id="{1861FB3E-FF2F-498D-90CC-707AFACCBBDE}"/>
              </a:ext>
            </a:extLst>
          </p:cNvPr>
          <p:cNvPicPr>
            <a:picLocks noChangeAspect="1"/>
          </p:cNvPicPr>
          <p:nvPr/>
        </p:nvPicPr>
        <p:blipFill rotWithShape="1">
          <a:blip r:embed="rId4"/>
          <a:srcRect l="13163" t="26621" r="44337" b="43129"/>
          <a:stretch/>
        </p:blipFill>
        <p:spPr>
          <a:xfrm>
            <a:off x="5719666" y="4301409"/>
            <a:ext cx="6385528" cy="2556591"/>
          </a:xfrm>
          <a:prstGeom prst="rect">
            <a:avLst/>
          </a:prstGeom>
        </p:spPr>
      </p:pic>
    </p:spTree>
    <p:extLst>
      <p:ext uri="{BB962C8B-B14F-4D97-AF65-F5344CB8AC3E}">
        <p14:creationId xmlns:p14="http://schemas.microsoft.com/office/powerpoint/2010/main" val="229094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E98A4-A94F-4259-83D6-52DAA78084EC}"/>
              </a:ext>
            </a:extLst>
          </p:cNvPr>
          <p:cNvSpPr>
            <a:spLocks noGrp="1"/>
          </p:cNvSpPr>
          <p:nvPr>
            <p:ph type="title"/>
          </p:nvPr>
        </p:nvSpPr>
        <p:spPr/>
        <p:txBody>
          <a:bodyPr/>
          <a:lstStyle/>
          <a:p>
            <a:r>
              <a:rPr lang="en-US" dirty="0"/>
              <a:t>GAN implementation: trainer</a:t>
            </a:r>
            <a:br>
              <a:rPr lang="en-US" dirty="0"/>
            </a:br>
            <a:endParaRPr lang="en-GB" dirty="0"/>
          </a:p>
        </p:txBody>
      </p:sp>
      <p:sp>
        <p:nvSpPr>
          <p:cNvPr id="3" name="Content Placeholder 2">
            <a:extLst>
              <a:ext uri="{FF2B5EF4-FFF2-40B4-BE49-F238E27FC236}">
                <a16:creationId xmlns:a16="http://schemas.microsoft.com/office/drawing/2014/main" id="{BC78C647-9BF9-4C00-A1C6-907660028ADE}"/>
              </a:ext>
            </a:extLst>
          </p:cNvPr>
          <p:cNvSpPr>
            <a:spLocks noGrp="1"/>
          </p:cNvSpPr>
          <p:nvPr>
            <p:ph idx="1"/>
          </p:nvPr>
        </p:nvSpPr>
        <p:spPr/>
        <p:txBody>
          <a:bodyPr>
            <a:normAutofit/>
          </a:bodyPr>
          <a:lstStyle/>
          <a:p>
            <a:pPr marL="0" indent="0">
              <a:buNone/>
            </a:pPr>
            <a:r>
              <a:rPr lang="en-US" dirty="0"/>
              <a:t>Start by processing the samples</a:t>
            </a:r>
          </a:p>
          <a:p>
            <a:r>
              <a:rPr lang="en-US" dirty="0"/>
              <a:t>Generate N (mini-batch size) random noise samples, which will later be fed to generator. Make their labels 0.</a:t>
            </a:r>
          </a:p>
          <a:p>
            <a:r>
              <a:rPr lang="en-US" dirty="0"/>
              <a:t>Draw N (mini-batch size) samples from the dataset X, which will be fed to discriminator later on. Make their labels 1.</a:t>
            </a:r>
          </a:p>
          <a:p>
            <a:r>
              <a:rPr lang="en-US" dirty="0"/>
              <a:t>Flatten images (FC layers!)</a:t>
            </a:r>
            <a:endParaRPr lang="en-GB" dirty="0"/>
          </a:p>
        </p:txBody>
      </p:sp>
      <p:pic>
        <p:nvPicPr>
          <p:cNvPr id="5" name="Picture 4">
            <a:extLst>
              <a:ext uri="{FF2B5EF4-FFF2-40B4-BE49-F238E27FC236}">
                <a16:creationId xmlns:a16="http://schemas.microsoft.com/office/drawing/2014/main" id="{16158D45-DB52-4C64-8F3F-55A073A869E3}"/>
              </a:ext>
            </a:extLst>
          </p:cNvPr>
          <p:cNvPicPr>
            <a:picLocks noChangeAspect="1"/>
          </p:cNvPicPr>
          <p:nvPr/>
        </p:nvPicPr>
        <p:blipFill rotWithShape="1">
          <a:blip r:embed="rId2"/>
          <a:srcRect l="14005" t="27891" r="32347" b="41361"/>
          <a:stretch/>
        </p:blipFill>
        <p:spPr>
          <a:xfrm>
            <a:off x="2825620" y="4749282"/>
            <a:ext cx="6540759" cy="2108718"/>
          </a:xfrm>
          <a:prstGeom prst="rect">
            <a:avLst/>
          </a:prstGeom>
        </p:spPr>
      </p:pic>
    </p:spTree>
    <p:extLst>
      <p:ext uri="{BB962C8B-B14F-4D97-AF65-F5344CB8AC3E}">
        <p14:creationId xmlns:p14="http://schemas.microsoft.com/office/powerpoint/2010/main" val="34126007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E98A4-A94F-4259-83D6-52DAA78084EC}"/>
              </a:ext>
            </a:extLst>
          </p:cNvPr>
          <p:cNvSpPr>
            <a:spLocks noGrp="1"/>
          </p:cNvSpPr>
          <p:nvPr>
            <p:ph type="title"/>
          </p:nvPr>
        </p:nvSpPr>
        <p:spPr/>
        <p:txBody>
          <a:bodyPr/>
          <a:lstStyle/>
          <a:p>
            <a:r>
              <a:rPr lang="en-US" dirty="0"/>
              <a:t>GAN implementation: trainer</a:t>
            </a:r>
            <a:br>
              <a:rPr lang="en-US" dirty="0"/>
            </a:br>
            <a:endParaRPr lang="en-GB" dirty="0"/>
          </a:p>
        </p:txBody>
      </p:sp>
      <p:pic>
        <p:nvPicPr>
          <p:cNvPr id="5" name="Picture 4">
            <a:extLst>
              <a:ext uri="{FF2B5EF4-FFF2-40B4-BE49-F238E27FC236}">
                <a16:creationId xmlns:a16="http://schemas.microsoft.com/office/drawing/2014/main" id="{16158D45-DB52-4C64-8F3F-55A073A869E3}"/>
              </a:ext>
            </a:extLst>
          </p:cNvPr>
          <p:cNvPicPr>
            <a:picLocks noChangeAspect="1"/>
          </p:cNvPicPr>
          <p:nvPr/>
        </p:nvPicPr>
        <p:blipFill rotWithShape="1">
          <a:blip r:embed="rId2"/>
          <a:srcRect l="14005" t="27891" r="32347" b="41361"/>
          <a:stretch/>
        </p:blipFill>
        <p:spPr>
          <a:xfrm>
            <a:off x="129073" y="2264714"/>
            <a:ext cx="11933853" cy="3847433"/>
          </a:xfrm>
          <a:prstGeom prst="rect">
            <a:avLst/>
          </a:prstGeom>
        </p:spPr>
      </p:pic>
    </p:spTree>
    <p:extLst>
      <p:ext uri="{BB962C8B-B14F-4D97-AF65-F5344CB8AC3E}">
        <p14:creationId xmlns:p14="http://schemas.microsoft.com/office/powerpoint/2010/main" val="11987425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E98A4-A94F-4259-83D6-52DAA78084EC}"/>
              </a:ext>
            </a:extLst>
          </p:cNvPr>
          <p:cNvSpPr>
            <a:spLocks noGrp="1"/>
          </p:cNvSpPr>
          <p:nvPr>
            <p:ph type="title"/>
          </p:nvPr>
        </p:nvSpPr>
        <p:spPr/>
        <p:txBody>
          <a:bodyPr/>
          <a:lstStyle/>
          <a:p>
            <a:r>
              <a:rPr lang="en-US" dirty="0"/>
              <a:t>GAN implementation: trainer</a:t>
            </a:r>
            <a:br>
              <a:rPr lang="en-US" dirty="0"/>
            </a:b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78C647-9BF9-4C00-A1C6-907660028ADE}"/>
                  </a:ext>
                </a:extLst>
              </p:cNvPr>
              <p:cNvSpPr>
                <a:spLocks noGrp="1"/>
              </p:cNvSpPr>
              <p:nvPr>
                <p:ph idx="1"/>
              </p:nvPr>
            </p:nvSpPr>
            <p:spPr>
              <a:xfrm>
                <a:off x="838200" y="1825624"/>
                <a:ext cx="10515600" cy="5032375"/>
              </a:xfrm>
            </p:spPr>
            <p:txBody>
              <a:bodyPr>
                <a:normAutofit/>
              </a:bodyPr>
              <a:lstStyle/>
              <a:p>
                <a:pPr marL="0" indent="0">
                  <a:buNone/>
                </a:pPr>
                <a:r>
                  <a:rPr lang="en-US" dirty="0"/>
                  <a:t>Train the discriminator</a:t>
                </a:r>
              </a:p>
              <a:p>
                <a:pPr marL="514350" indent="-514350">
                  <a:buFont typeface="+mj-lt"/>
                  <a:buAutoNum type="arabicPeriod"/>
                </a:pPr>
                <a:r>
                  <a:rPr lang="en-US" dirty="0"/>
                  <a:t>Pass real samples to </a:t>
                </a:r>
                <a14:m>
                  <m:oMath xmlns:m="http://schemas.openxmlformats.org/officeDocument/2006/math">
                    <m:r>
                      <a:rPr lang="en-US" i="1" dirty="0" smtClean="0">
                        <a:latin typeface="Cambria Math" panose="02040503050406030204" pitchFamily="18" charset="0"/>
                      </a:rPr>
                      <m:t>𝐷</m:t>
                    </m:r>
                  </m:oMath>
                </a14:m>
                <a:r>
                  <a:rPr lang="en-US" dirty="0"/>
                  <a:t>, check if it is able to classify these samples correctly as real (1).</a:t>
                </a:r>
              </a:p>
              <a:p>
                <a:pPr marL="514350" indent="-514350">
                  <a:buFont typeface="+mj-lt"/>
                  <a:buAutoNum type="arabicPeriod"/>
                </a:pPr>
                <a:r>
                  <a:rPr lang="en-US" dirty="0"/>
                  <a:t>Compute the first half of the loss and the accuracy of </a:t>
                </a:r>
                <a14:m>
                  <m:oMath xmlns:m="http://schemas.openxmlformats.org/officeDocument/2006/math">
                    <m:r>
                      <a:rPr lang="en-US" i="1" dirty="0" smtClean="0">
                        <a:latin typeface="Cambria Math" panose="02040503050406030204" pitchFamily="18" charset="0"/>
                      </a:rPr>
                      <m:t>𝐷</m:t>
                    </m:r>
                  </m:oMath>
                </a14:m>
                <a:r>
                  <a:rPr lang="en-US" dirty="0"/>
                  <a:t> on these real samples.</a:t>
                </a:r>
              </a:p>
              <a:p>
                <a:pPr marL="514350" indent="-514350">
                  <a:buFont typeface="+mj-lt"/>
                  <a:buAutoNum type="arabicPeriod"/>
                </a:pPr>
                <a:r>
                  <a:rPr lang="en-US" dirty="0"/>
                  <a:t>Pass noise samples to generator </a:t>
                </a:r>
                <a14:m>
                  <m:oMath xmlns:m="http://schemas.openxmlformats.org/officeDocument/2006/math">
                    <m:r>
                      <a:rPr lang="en-US" i="1" dirty="0" smtClean="0">
                        <a:latin typeface="Cambria Math" panose="02040503050406030204" pitchFamily="18" charset="0"/>
                      </a:rPr>
                      <m:t>𝐺</m:t>
                    </m:r>
                  </m:oMath>
                </a14:m>
                <a:r>
                  <a:rPr lang="en-US" dirty="0"/>
                  <a:t>, and its outputs to discriminator </a:t>
                </a:r>
                <a14:m>
                  <m:oMath xmlns:m="http://schemas.openxmlformats.org/officeDocument/2006/math">
                    <m:r>
                      <a:rPr lang="en-US" i="1" dirty="0" smtClean="0">
                        <a:latin typeface="Cambria Math" panose="02040503050406030204" pitchFamily="18" charset="0"/>
                      </a:rPr>
                      <m:t>𝐷</m:t>
                    </m:r>
                  </m:oMath>
                </a14:m>
                <a:r>
                  <a:rPr lang="en-US" dirty="0"/>
                  <a:t>, check if it is able to classify these samples correctly as fake (0).</a:t>
                </a:r>
              </a:p>
              <a:p>
                <a:pPr marL="514350" indent="-514350">
                  <a:buFont typeface="+mj-lt"/>
                  <a:buAutoNum type="arabicPeriod"/>
                </a:pPr>
                <a:r>
                  <a:rPr lang="en-US" dirty="0"/>
                  <a:t>Compute the second half of the loss and the accuracy of </a:t>
                </a:r>
                <a14:m>
                  <m:oMath xmlns:m="http://schemas.openxmlformats.org/officeDocument/2006/math">
                    <m:r>
                      <a:rPr lang="en-US" i="1" dirty="0" smtClean="0">
                        <a:latin typeface="Cambria Math" panose="02040503050406030204" pitchFamily="18" charset="0"/>
                      </a:rPr>
                      <m:t>𝐷</m:t>
                    </m:r>
                  </m:oMath>
                </a14:m>
                <a:r>
                  <a:rPr lang="en-US" dirty="0"/>
                  <a:t> on these fake samples.</a:t>
                </a:r>
              </a:p>
              <a:p>
                <a:pPr marL="514350" indent="-514350">
                  <a:buFont typeface="+mj-lt"/>
                  <a:buAutoNum type="arabicPeriod"/>
                </a:pPr>
                <a:r>
                  <a:rPr lang="en-US" dirty="0"/>
                  <a:t>Backpropagate </a:t>
                </a:r>
                <a14:m>
                  <m:oMath xmlns:m="http://schemas.openxmlformats.org/officeDocument/2006/math">
                    <m:r>
                      <a:rPr lang="en-US" i="1" dirty="0" smtClean="0">
                        <a:latin typeface="Cambria Math" panose="02040503050406030204" pitchFamily="18" charset="0"/>
                      </a:rPr>
                      <m:t>𝐷</m:t>
                    </m:r>
                  </m:oMath>
                </a14:m>
                <a:r>
                  <a:rPr lang="en-US" dirty="0"/>
                  <a:t> on the computed combined loss.</a:t>
                </a:r>
                <a:endParaRPr lang="en-GB" dirty="0"/>
              </a:p>
            </p:txBody>
          </p:sp>
        </mc:Choice>
        <mc:Fallback xmlns="">
          <p:sp>
            <p:nvSpPr>
              <p:cNvPr id="3" name="Content Placeholder 2">
                <a:extLst>
                  <a:ext uri="{FF2B5EF4-FFF2-40B4-BE49-F238E27FC236}">
                    <a16:creationId xmlns:a16="http://schemas.microsoft.com/office/drawing/2014/main" id="{BC78C647-9BF9-4C00-A1C6-907660028ADE}"/>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1391"/>
                </a:stretch>
              </a:blipFill>
            </p:spPr>
            <p:txBody>
              <a:bodyPr/>
              <a:lstStyle/>
              <a:p>
                <a:r>
                  <a:rPr lang="en-GB">
                    <a:noFill/>
                  </a:rPr>
                  <a:t> </a:t>
                </a:r>
              </a:p>
            </p:txBody>
          </p:sp>
        </mc:Fallback>
      </mc:AlternateContent>
    </p:spTree>
    <p:extLst>
      <p:ext uri="{BB962C8B-B14F-4D97-AF65-F5344CB8AC3E}">
        <p14:creationId xmlns:p14="http://schemas.microsoft.com/office/powerpoint/2010/main" val="19961903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E98A4-A94F-4259-83D6-52DAA78084EC}"/>
              </a:ext>
            </a:extLst>
          </p:cNvPr>
          <p:cNvSpPr>
            <a:spLocks noGrp="1"/>
          </p:cNvSpPr>
          <p:nvPr>
            <p:ph type="title"/>
          </p:nvPr>
        </p:nvSpPr>
        <p:spPr/>
        <p:txBody>
          <a:bodyPr/>
          <a:lstStyle/>
          <a:p>
            <a:r>
              <a:rPr lang="en-US" dirty="0"/>
              <a:t>GAN implementation: trainer</a:t>
            </a:r>
            <a:br>
              <a:rPr lang="en-US" dirty="0"/>
            </a:br>
            <a:endParaRPr lang="en-GB" dirty="0"/>
          </a:p>
        </p:txBody>
      </p:sp>
      <p:pic>
        <p:nvPicPr>
          <p:cNvPr id="7" name="Picture 6">
            <a:extLst>
              <a:ext uri="{FF2B5EF4-FFF2-40B4-BE49-F238E27FC236}">
                <a16:creationId xmlns:a16="http://schemas.microsoft.com/office/drawing/2014/main" id="{A3653A3A-DEC5-4D1D-96AA-BFD6BB2A7E0A}"/>
              </a:ext>
            </a:extLst>
          </p:cNvPr>
          <p:cNvPicPr>
            <a:picLocks noChangeAspect="1"/>
          </p:cNvPicPr>
          <p:nvPr/>
        </p:nvPicPr>
        <p:blipFill rotWithShape="1">
          <a:blip r:embed="rId2"/>
          <a:srcRect l="13546" t="34886" r="36020" b="7619"/>
          <a:stretch/>
        </p:blipFill>
        <p:spPr>
          <a:xfrm>
            <a:off x="1717577" y="1147864"/>
            <a:ext cx="8756846" cy="5615368"/>
          </a:xfrm>
          <a:prstGeom prst="rect">
            <a:avLst/>
          </a:prstGeom>
        </p:spPr>
      </p:pic>
    </p:spTree>
    <p:extLst>
      <p:ext uri="{BB962C8B-B14F-4D97-AF65-F5344CB8AC3E}">
        <p14:creationId xmlns:p14="http://schemas.microsoft.com/office/powerpoint/2010/main" val="1791336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E98A4-A94F-4259-83D6-52DAA78084EC}"/>
              </a:ext>
            </a:extLst>
          </p:cNvPr>
          <p:cNvSpPr>
            <a:spLocks noGrp="1"/>
          </p:cNvSpPr>
          <p:nvPr>
            <p:ph type="title"/>
          </p:nvPr>
        </p:nvSpPr>
        <p:spPr/>
        <p:txBody>
          <a:bodyPr/>
          <a:lstStyle/>
          <a:p>
            <a:r>
              <a:rPr lang="en-US" dirty="0"/>
              <a:t>GAN implementation: trainer</a:t>
            </a:r>
            <a:br>
              <a:rPr lang="en-US" dirty="0"/>
            </a:b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78C647-9BF9-4C00-A1C6-907660028ADE}"/>
                  </a:ext>
                </a:extLst>
              </p:cNvPr>
              <p:cNvSpPr>
                <a:spLocks noGrp="1"/>
              </p:cNvSpPr>
              <p:nvPr>
                <p:ph idx="1"/>
              </p:nvPr>
            </p:nvSpPr>
            <p:spPr>
              <a:xfrm>
                <a:off x="838200" y="1825624"/>
                <a:ext cx="10680166" cy="5032375"/>
              </a:xfrm>
            </p:spPr>
            <p:txBody>
              <a:bodyPr>
                <a:normAutofit/>
              </a:bodyPr>
              <a:lstStyle/>
              <a:p>
                <a:pPr marL="0" indent="0">
                  <a:buNone/>
                </a:pPr>
                <a:r>
                  <a:rPr lang="en-US" dirty="0"/>
                  <a:t>Train the generator</a:t>
                </a:r>
              </a:p>
              <a:p>
                <a:pPr marL="514350" indent="-514350">
                  <a:buFont typeface="+mj-lt"/>
                  <a:buAutoNum type="arabicPeriod"/>
                </a:pPr>
                <a:r>
                  <a:rPr lang="en-US" dirty="0"/>
                  <a:t>Produce a fresh batch of noise samples to be fed to the generator.</a:t>
                </a:r>
              </a:p>
              <a:p>
                <a:pPr marL="514350" indent="-514350">
                  <a:buFont typeface="+mj-lt"/>
                  <a:buAutoNum type="arabicPeriod"/>
                </a:pPr>
                <a:r>
                  <a:rPr lang="en-US" dirty="0"/>
                  <a:t>Produce fake images by feeding these noise samples to generator </a:t>
                </a:r>
                <a14:m>
                  <m:oMath xmlns:m="http://schemas.openxmlformats.org/officeDocument/2006/math">
                    <m:r>
                      <a:rPr lang="en-US" i="1" dirty="0" smtClean="0">
                        <a:latin typeface="Cambria Math" panose="02040503050406030204" pitchFamily="18" charset="0"/>
                      </a:rPr>
                      <m:t>𝐺</m:t>
                    </m:r>
                  </m:oMath>
                </a14:m>
                <a:r>
                  <a:rPr lang="en-US" dirty="0"/>
                  <a:t>.</a:t>
                </a:r>
              </a:p>
              <a:p>
                <a:pPr marL="514350" indent="-514350">
                  <a:buFont typeface="+mj-lt"/>
                  <a:buAutoNum type="arabicPeriod"/>
                </a:pPr>
                <a:r>
                  <a:rPr lang="en-US" dirty="0"/>
                  <a:t>Pass fake images to discriminator </a:t>
                </a:r>
                <a14:m>
                  <m:oMath xmlns:m="http://schemas.openxmlformats.org/officeDocument/2006/math">
                    <m:r>
                      <a:rPr lang="en-US" i="1" dirty="0" smtClean="0">
                        <a:latin typeface="Cambria Math" panose="02040503050406030204" pitchFamily="18" charset="0"/>
                      </a:rPr>
                      <m:t>𝐷</m:t>
                    </m:r>
                  </m:oMath>
                </a14:m>
                <a:r>
                  <a:rPr lang="en-US" dirty="0"/>
                  <a:t>, check if it is misclassifying these samples as real (1) instead of fake.</a:t>
                </a:r>
              </a:p>
              <a:p>
                <a:pPr marL="514350" indent="-514350">
                  <a:buFont typeface="+mj-lt"/>
                  <a:buAutoNum type="arabicPeriod"/>
                </a:pPr>
                <a:r>
                  <a:rPr lang="en-US" dirty="0"/>
                  <a:t>Backpropagate </a:t>
                </a:r>
                <a14:m>
                  <m:oMath xmlns:m="http://schemas.openxmlformats.org/officeDocument/2006/math">
                    <m:r>
                      <a:rPr lang="en-US" i="1" dirty="0" smtClean="0">
                        <a:latin typeface="Cambria Math" panose="02040503050406030204" pitchFamily="18" charset="0"/>
                      </a:rPr>
                      <m:t>𝐺</m:t>
                    </m:r>
                  </m:oMath>
                </a14:m>
                <a:r>
                  <a:rPr lang="en-US" dirty="0"/>
                  <a:t> on the computed loss.</a:t>
                </a:r>
                <a:endParaRPr lang="en-GB" dirty="0"/>
              </a:p>
            </p:txBody>
          </p:sp>
        </mc:Choice>
        <mc:Fallback xmlns="">
          <p:sp>
            <p:nvSpPr>
              <p:cNvPr id="3" name="Content Placeholder 2">
                <a:extLst>
                  <a:ext uri="{FF2B5EF4-FFF2-40B4-BE49-F238E27FC236}">
                    <a16:creationId xmlns:a16="http://schemas.microsoft.com/office/drawing/2014/main" id="{BC78C647-9BF9-4C00-A1C6-907660028ADE}"/>
                  </a:ext>
                </a:extLst>
              </p:cNvPr>
              <p:cNvSpPr>
                <a:spLocks noGrp="1" noRot="1" noChangeAspect="1" noMove="1" noResize="1" noEditPoints="1" noAdjustHandles="1" noChangeArrowheads="1" noChangeShapeType="1" noTextEdit="1"/>
              </p:cNvSpPr>
              <p:nvPr>
                <p:ph idx="1"/>
              </p:nvPr>
            </p:nvSpPr>
            <p:spPr>
              <a:xfrm>
                <a:off x="838200" y="1825624"/>
                <a:ext cx="10680166" cy="5032375"/>
              </a:xfrm>
              <a:blipFill>
                <a:blip r:embed="rId2"/>
                <a:stretch>
                  <a:fillRect l="-1199" t="-1937" r="-1085"/>
                </a:stretch>
              </a:blipFill>
            </p:spPr>
            <p:txBody>
              <a:bodyPr/>
              <a:lstStyle/>
              <a:p>
                <a:r>
                  <a:rPr lang="en-GB">
                    <a:noFill/>
                  </a:rPr>
                  <a:t> </a:t>
                </a:r>
              </a:p>
            </p:txBody>
          </p:sp>
        </mc:Fallback>
      </mc:AlternateContent>
    </p:spTree>
    <p:extLst>
      <p:ext uri="{BB962C8B-B14F-4D97-AF65-F5344CB8AC3E}">
        <p14:creationId xmlns:p14="http://schemas.microsoft.com/office/powerpoint/2010/main" val="244511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E98A4-A94F-4259-83D6-52DAA78084EC}"/>
              </a:ext>
            </a:extLst>
          </p:cNvPr>
          <p:cNvSpPr>
            <a:spLocks noGrp="1"/>
          </p:cNvSpPr>
          <p:nvPr>
            <p:ph type="title"/>
          </p:nvPr>
        </p:nvSpPr>
        <p:spPr/>
        <p:txBody>
          <a:bodyPr/>
          <a:lstStyle/>
          <a:p>
            <a:r>
              <a:rPr lang="en-US" dirty="0"/>
              <a:t>GAN implementation: trainer</a:t>
            </a:r>
            <a:br>
              <a:rPr lang="en-US" dirty="0"/>
            </a:br>
            <a:endParaRPr lang="en-GB" dirty="0"/>
          </a:p>
        </p:txBody>
      </p:sp>
      <p:pic>
        <p:nvPicPr>
          <p:cNvPr id="7" name="Picture 6">
            <a:extLst>
              <a:ext uri="{FF2B5EF4-FFF2-40B4-BE49-F238E27FC236}">
                <a16:creationId xmlns:a16="http://schemas.microsoft.com/office/drawing/2014/main" id="{8029FDC6-B79A-433C-B0ED-96EE8E45DE10}"/>
              </a:ext>
            </a:extLst>
          </p:cNvPr>
          <p:cNvPicPr>
            <a:picLocks noChangeAspect="1"/>
          </p:cNvPicPr>
          <p:nvPr/>
        </p:nvPicPr>
        <p:blipFill rotWithShape="1">
          <a:blip r:embed="rId2"/>
          <a:srcRect l="13317" t="41087" r="39923" b="16463"/>
          <a:stretch/>
        </p:blipFill>
        <p:spPr>
          <a:xfrm>
            <a:off x="699796" y="1222310"/>
            <a:ext cx="10792408" cy="5511019"/>
          </a:xfrm>
          <a:prstGeom prst="rect">
            <a:avLst/>
          </a:prstGeom>
        </p:spPr>
      </p:pic>
    </p:spTree>
    <p:extLst>
      <p:ext uri="{BB962C8B-B14F-4D97-AF65-F5344CB8AC3E}">
        <p14:creationId xmlns:p14="http://schemas.microsoft.com/office/powerpoint/2010/main" val="9387630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E98A4-A94F-4259-83D6-52DAA78084EC}"/>
              </a:ext>
            </a:extLst>
          </p:cNvPr>
          <p:cNvSpPr>
            <a:spLocks noGrp="1"/>
          </p:cNvSpPr>
          <p:nvPr>
            <p:ph type="title"/>
          </p:nvPr>
        </p:nvSpPr>
        <p:spPr/>
        <p:txBody>
          <a:bodyPr/>
          <a:lstStyle/>
          <a:p>
            <a:r>
              <a:rPr lang="en-US" dirty="0"/>
              <a:t>GAN implementation: trainer</a:t>
            </a:r>
            <a:br>
              <a:rPr lang="en-US" dirty="0"/>
            </a:br>
            <a:endParaRPr lang="en-GB" dirty="0"/>
          </a:p>
        </p:txBody>
      </p:sp>
      <p:sp>
        <p:nvSpPr>
          <p:cNvPr id="3" name="Content Placeholder 2">
            <a:extLst>
              <a:ext uri="{FF2B5EF4-FFF2-40B4-BE49-F238E27FC236}">
                <a16:creationId xmlns:a16="http://schemas.microsoft.com/office/drawing/2014/main" id="{BC78C647-9BF9-4C00-A1C6-907660028ADE}"/>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00B050"/>
                </a:solidFill>
              </a:rPr>
              <a:t>interleaved</a:t>
            </a:r>
            <a:r>
              <a:rPr lang="en-US" b="1" dirty="0"/>
              <a:t> </a:t>
            </a:r>
            <a:r>
              <a:rPr lang="en-US" b="1" dirty="0">
                <a:solidFill>
                  <a:srgbClr val="00B050"/>
                </a:solidFill>
              </a:rPr>
              <a:t>training</a:t>
            </a:r>
            <a:r>
              <a:rPr lang="en-US" b="1" dirty="0"/>
              <a:t>): </a:t>
            </a:r>
          </a:p>
          <a:p>
            <a:pPr marL="0" indent="0">
              <a:buNone/>
            </a:pPr>
            <a:r>
              <a:rPr lang="en-GB" dirty="0"/>
              <a:t>In general, we like to train a discriminator, while the generator is fixed, and vice-versa. We then alternate a few rounds of training on the discriminator/generator.</a:t>
            </a:r>
          </a:p>
          <a:p>
            <a:pPr marL="0" indent="0">
              <a:buNone/>
            </a:pPr>
            <a:r>
              <a:rPr lang="en-GB" dirty="0"/>
              <a:t>This prevents the discriminator from getting used to what the generator is producing and in turn, forces the generator to generate better samples, with higher chance of fooling the discriminator.</a:t>
            </a:r>
          </a:p>
          <a:p>
            <a:pPr marL="0" indent="0">
              <a:buNone/>
            </a:pPr>
            <a:r>
              <a:rPr lang="en-GB" dirty="0"/>
              <a:t>This is called an </a:t>
            </a:r>
            <a:r>
              <a:rPr lang="en-GB" b="1" dirty="0">
                <a:solidFill>
                  <a:srgbClr val="00B050"/>
                </a:solidFill>
              </a:rPr>
              <a:t>interleaved</a:t>
            </a:r>
            <a:r>
              <a:rPr lang="en-GB" dirty="0"/>
              <a:t> </a:t>
            </a:r>
            <a:r>
              <a:rPr lang="en-GB" b="1" dirty="0">
                <a:solidFill>
                  <a:srgbClr val="00B050"/>
                </a:solidFill>
              </a:rPr>
              <a:t>training</a:t>
            </a:r>
            <a:r>
              <a:rPr lang="en-GB" dirty="0"/>
              <a:t>, and is very common in GANs, or </a:t>
            </a:r>
            <a:r>
              <a:rPr lang="en-GB" b="1" dirty="0"/>
              <a:t>game</a:t>
            </a:r>
            <a:r>
              <a:rPr lang="en-GB" dirty="0"/>
              <a:t> </a:t>
            </a:r>
            <a:r>
              <a:rPr lang="en-GB" b="1" dirty="0"/>
              <a:t>theory</a:t>
            </a:r>
            <a:r>
              <a:rPr lang="en-GB" dirty="0"/>
              <a:t> with multiple players trying to figure out their best strategies.</a:t>
            </a:r>
          </a:p>
          <a:p>
            <a:pPr marL="0" indent="0">
              <a:buNone/>
            </a:pPr>
            <a:r>
              <a:rPr lang="en-GB" b="1" dirty="0"/>
              <a:t>However, this does not ensure that the GAN training will converge!</a:t>
            </a:r>
          </a:p>
        </p:txBody>
      </p:sp>
    </p:spTree>
    <p:extLst>
      <p:ext uri="{BB962C8B-B14F-4D97-AF65-F5344CB8AC3E}">
        <p14:creationId xmlns:p14="http://schemas.microsoft.com/office/powerpoint/2010/main" val="1186884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E98A4-A94F-4259-83D6-52DAA78084EC}"/>
              </a:ext>
            </a:extLst>
          </p:cNvPr>
          <p:cNvSpPr>
            <a:spLocks noGrp="1"/>
          </p:cNvSpPr>
          <p:nvPr>
            <p:ph type="title"/>
          </p:nvPr>
        </p:nvSpPr>
        <p:spPr/>
        <p:txBody>
          <a:bodyPr/>
          <a:lstStyle/>
          <a:p>
            <a:r>
              <a:rPr lang="en-US" dirty="0"/>
              <a:t>GAN implementation: trainer</a:t>
            </a:r>
            <a:br>
              <a:rPr lang="en-US" dirty="0"/>
            </a:br>
            <a:endParaRPr lang="en-GB" dirty="0"/>
          </a:p>
        </p:txBody>
      </p:sp>
      <p:sp>
        <p:nvSpPr>
          <p:cNvPr id="3" name="Content Placeholder 2">
            <a:extLst>
              <a:ext uri="{FF2B5EF4-FFF2-40B4-BE49-F238E27FC236}">
                <a16:creationId xmlns:a16="http://schemas.microsoft.com/office/drawing/2014/main" id="{BC78C647-9BF9-4C00-A1C6-907660028ADE}"/>
              </a:ext>
            </a:extLst>
          </p:cNvPr>
          <p:cNvSpPr>
            <a:spLocks noGrp="1"/>
          </p:cNvSpPr>
          <p:nvPr>
            <p:ph idx="1"/>
          </p:nvPr>
        </p:nvSpPr>
        <p:spPr>
          <a:xfrm>
            <a:off x="838200" y="1825624"/>
            <a:ext cx="10515600" cy="5032375"/>
          </a:xfrm>
        </p:spPr>
        <p:txBody>
          <a:bodyPr>
            <a:normAutofit/>
          </a:bodyPr>
          <a:lstStyle/>
          <a:p>
            <a:pPr marL="0" indent="0">
              <a:buNone/>
            </a:pPr>
            <a:r>
              <a:rPr lang="en-US" dirty="0"/>
              <a:t>Update loss and accuracy history after each mini-batch.</a:t>
            </a:r>
          </a:p>
          <a:p>
            <a:pPr marL="0" indent="0">
              <a:buNone/>
            </a:pPr>
            <a:r>
              <a:rPr lang="en-US" dirty="0"/>
              <a:t>Display on periodic epoch values for convenience.</a:t>
            </a:r>
            <a:endParaRPr lang="en-GB" dirty="0"/>
          </a:p>
        </p:txBody>
      </p:sp>
      <p:pic>
        <p:nvPicPr>
          <p:cNvPr id="5" name="Picture 4">
            <a:extLst>
              <a:ext uri="{FF2B5EF4-FFF2-40B4-BE49-F238E27FC236}">
                <a16:creationId xmlns:a16="http://schemas.microsoft.com/office/drawing/2014/main" id="{3F54F09E-614C-4014-A3D1-35B8BED734DF}"/>
              </a:ext>
            </a:extLst>
          </p:cNvPr>
          <p:cNvPicPr>
            <a:picLocks noChangeAspect="1"/>
          </p:cNvPicPr>
          <p:nvPr/>
        </p:nvPicPr>
        <p:blipFill rotWithShape="1">
          <a:blip r:embed="rId2"/>
          <a:srcRect l="12857" t="43946" r="10306" b="19184"/>
          <a:stretch/>
        </p:blipFill>
        <p:spPr>
          <a:xfrm>
            <a:off x="85840" y="3236635"/>
            <a:ext cx="11822259" cy="3191068"/>
          </a:xfrm>
          <a:prstGeom prst="rect">
            <a:avLst/>
          </a:prstGeom>
        </p:spPr>
      </p:pic>
    </p:spTree>
    <p:extLst>
      <p:ext uri="{BB962C8B-B14F-4D97-AF65-F5344CB8AC3E}">
        <p14:creationId xmlns:p14="http://schemas.microsoft.com/office/powerpoint/2010/main" val="2238881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2EFD1-C5FA-4040-ADB8-C1A60FA9FEE9}"/>
              </a:ext>
            </a:extLst>
          </p:cNvPr>
          <p:cNvSpPr>
            <a:spLocks noGrp="1"/>
          </p:cNvSpPr>
          <p:nvPr>
            <p:ph type="title"/>
          </p:nvPr>
        </p:nvSpPr>
        <p:spPr/>
        <p:txBody>
          <a:bodyPr/>
          <a:lstStyle/>
          <a:p>
            <a:r>
              <a:rPr lang="en-US" dirty="0"/>
              <a:t>Many variations to this vanilla GAN exist!</a:t>
            </a:r>
          </a:p>
        </p:txBody>
      </p:sp>
      <p:sp>
        <p:nvSpPr>
          <p:cNvPr id="3" name="Content Placeholder 2">
            <a:extLst>
              <a:ext uri="{FF2B5EF4-FFF2-40B4-BE49-F238E27FC236}">
                <a16:creationId xmlns:a16="http://schemas.microsoft.com/office/drawing/2014/main" id="{78053446-C600-4EAD-8161-EB9D925C5227}"/>
              </a:ext>
            </a:extLst>
          </p:cNvPr>
          <p:cNvSpPr>
            <a:spLocks noGrp="1"/>
          </p:cNvSpPr>
          <p:nvPr>
            <p:ph idx="1"/>
          </p:nvPr>
        </p:nvSpPr>
        <p:spPr/>
        <p:txBody>
          <a:bodyPr>
            <a:normAutofit/>
          </a:bodyPr>
          <a:lstStyle/>
          <a:p>
            <a:pPr marL="0" indent="0">
              <a:buNone/>
            </a:pPr>
            <a:r>
              <a:rPr lang="en-US" dirty="0"/>
              <a:t>In this lecture</a:t>
            </a:r>
          </a:p>
          <a:p>
            <a:r>
              <a:rPr lang="en-US" dirty="0"/>
              <a:t>More advanced concepts on GANs</a:t>
            </a:r>
          </a:p>
          <a:p>
            <a:r>
              <a:rPr lang="en-US" dirty="0"/>
              <a:t>Wasserstein distance in the GAN loss function</a:t>
            </a:r>
          </a:p>
          <a:p>
            <a:r>
              <a:rPr lang="en-US" dirty="0"/>
              <a:t>Conditional GANs</a:t>
            </a:r>
          </a:p>
          <a:p>
            <a:r>
              <a:rPr lang="en-US" dirty="0"/>
              <a:t>Progressive GANs </a:t>
            </a:r>
          </a:p>
          <a:p>
            <a:r>
              <a:rPr lang="en-US" dirty="0" err="1"/>
              <a:t>StyleGANs</a:t>
            </a:r>
            <a:endParaRPr lang="en-US" dirty="0"/>
          </a:p>
          <a:p>
            <a:r>
              <a:rPr lang="en-US" dirty="0" err="1"/>
              <a:t>CycleGANs</a:t>
            </a:r>
            <a:endParaRPr lang="en-US" dirty="0"/>
          </a:p>
          <a:p>
            <a:r>
              <a:rPr lang="en-US" dirty="0"/>
              <a:t>Deepfakes and ethics</a:t>
            </a:r>
          </a:p>
        </p:txBody>
      </p:sp>
      <p:pic>
        <p:nvPicPr>
          <p:cNvPr id="5" name="Picture 4">
            <a:extLst>
              <a:ext uri="{FF2B5EF4-FFF2-40B4-BE49-F238E27FC236}">
                <a16:creationId xmlns:a16="http://schemas.microsoft.com/office/drawing/2014/main" id="{68C80673-E9AD-4799-9A07-60CDE18E7EEB}"/>
              </a:ext>
            </a:extLst>
          </p:cNvPr>
          <p:cNvPicPr>
            <a:picLocks noChangeAspect="1"/>
          </p:cNvPicPr>
          <p:nvPr/>
        </p:nvPicPr>
        <p:blipFill rotWithShape="1">
          <a:blip r:embed="rId2"/>
          <a:srcRect l="1859" t="29333" r="59936" b="19385"/>
          <a:stretch/>
        </p:blipFill>
        <p:spPr>
          <a:xfrm>
            <a:off x="226959" y="1825625"/>
            <a:ext cx="11738082" cy="4923692"/>
          </a:xfrm>
          <a:prstGeom prst="rect">
            <a:avLst/>
          </a:prstGeom>
          <a:ln w="38100">
            <a:solidFill>
              <a:schemeClr val="tx1"/>
            </a:solidFill>
          </a:ln>
        </p:spPr>
      </p:pic>
    </p:spTree>
    <p:extLst>
      <p:ext uri="{BB962C8B-B14F-4D97-AF65-F5344CB8AC3E}">
        <p14:creationId xmlns:p14="http://schemas.microsoft.com/office/powerpoint/2010/main" val="3074131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9B884-0798-B179-3E5C-1143AB778ED7}"/>
              </a:ext>
            </a:extLst>
          </p:cNvPr>
          <p:cNvSpPr>
            <a:spLocks noGrp="1"/>
          </p:cNvSpPr>
          <p:nvPr>
            <p:ph type="title"/>
          </p:nvPr>
        </p:nvSpPr>
        <p:spPr/>
        <p:txBody>
          <a:bodyPr/>
          <a:lstStyle/>
          <a:p>
            <a:r>
              <a:rPr lang="en-GB" dirty="0"/>
              <a:t>What are generative models?</a:t>
            </a:r>
          </a:p>
        </p:txBody>
      </p:sp>
      <p:sp>
        <p:nvSpPr>
          <p:cNvPr id="3" name="Content Placeholder 2">
            <a:extLst>
              <a:ext uri="{FF2B5EF4-FFF2-40B4-BE49-F238E27FC236}">
                <a16:creationId xmlns:a16="http://schemas.microsoft.com/office/drawing/2014/main" id="{66940877-A41F-13DF-F010-068A6E83F620}"/>
              </a:ext>
            </a:extLst>
          </p:cNvPr>
          <p:cNvSpPr>
            <a:spLocks noGrp="1"/>
          </p:cNvSpPr>
          <p:nvPr>
            <p:ph idx="1"/>
          </p:nvPr>
        </p:nvSpPr>
        <p:spPr/>
        <p:txBody>
          <a:bodyPr/>
          <a:lstStyle/>
          <a:p>
            <a:pPr marL="0" indent="0">
              <a:buNone/>
            </a:pPr>
            <a:r>
              <a:rPr lang="en-GB" b="1" dirty="0"/>
              <a:t>Definition (Computer Vision </a:t>
            </a:r>
            <a:r>
              <a:rPr lang="en-GB" b="1" dirty="0">
                <a:solidFill>
                  <a:srgbClr val="00B050"/>
                </a:solidFill>
              </a:rPr>
              <a:t>generative models</a:t>
            </a:r>
            <a:r>
              <a:rPr lang="en-GB" b="1" dirty="0"/>
              <a:t>):</a:t>
            </a:r>
          </a:p>
          <a:p>
            <a:pPr marL="0" indent="0">
              <a:buNone/>
            </a:pPr>
            <a:r>
              <a:rPr lang="en-GB" dirty="0"/>
              <a:t>In computer vision, </a:t>
            </a:r>
            <a:r>
              <a:rPr lang="en-GB" b="1" dirty="0">
                <a:solidFill>
                  <a:srgbClr val="00B050"/>
                </a:solidFill>
              </a:rPr>
              <a:t>generative models </a:t>
            </a:r>
            <a:r>
              <a:rPr lang="en-GB" dirty="0"/>
              <a:t>are models that can generate new visual data (typically new images) that are plausible and statistically similar to some training data.</a:t>
            </a:r>
          </a:p>
          <a:p>
            <a:pPr marL="0" indent="0">
              <a:buNone/>
            </a:pPr>
            <a:r>
              <a:rPr lang="en-GB" dirty="0"/>
              <a:t>In other words, we are talking about models that can generate realistic images out of thin air.</a:t>
            </a:r>
          </a:p>
          <a:p>
            <a:pPr marL="0" indent="0">
              <a:buNone/>
            </a:pPr>
            <a:r>
              <a:rPr lang="en-GB" dirty="0"/>
              <a:t>As such, generative models are the opposite of the computer vision models we have seen until now: the image is the output, and no longer the input of the AI model.</a:t>
            </a:r>
          </a:p>
        </p:txBody>
      </p:sp>
    </p:spTree>
    <p:extLst>
      <p:ext uri="{BB962C8B-B14F-4D97-AF65-F5344CB8AC3E}">
        <p14:creationId xmlns:p14="http://schemas.microsoft.com/office/powerpoint/2010/main" val="23779046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D97E-BC1B-48D7-BFAE-0319E92AA1F1}"/>
              </a:ext>
            </a:extLst>
          </p:cNvPr>
          <p:cNvSpPr>
            <a:spLocks noGrp="1"/>
          </p:cNvSpPr>
          <p:nvPr>
            <p:ph type="title"/>
          </p:nvPr>
        </p:nvSpPr>
        <p:spPr/>
        <p:txBody>
          <a:bodyPr/>
          <a:lstStyle/>
          <a:p>
            <a:r>
              <a:rPr lang="en-US" dirty="0"/>
              <a:t>Limits of vanilla/Wasserstein GANs</a:t>
            </a:r>
          </a:p>
        </p:txBody>
      </p:sp>
      <p:sp>
        <p:nvSpPr>
          <p:cNvPr id="4" name="Content Placeholder 3">
            <a:extLst>
              <a:ext uri="{FF2B5EF4-FFF2-40B4-BE49-F238E27FC236}">
                <a16:creationId xmlns:a16="http://schemas.microsoft.com/office/drawing/2014/main" id="{F294E63D-A2A7-4528-AAEB-91BD35760C49}"/>
              </a:ext>
            </a:extLst>
          </p:cNvPr>
          <p:cNvSpPr>
            <a:spLocks noGrp="1"/>
          </p:cNvSpPr>
          <p:nvPr>
            <p:ph sz="half" idx="1"/>
          </p:nvPr>
        </p:nvSpPr>
        <p:spPr>
          <a:xfrm>
            <a:off x="838200" y="1398954"/>
            <a:ext cx="5181600" cy="5361353"/>
          </a:xfrm>
        </p:spPr>
        <p:txBody>
          <a:bodyPr>
            <a:normAutofit/>
          </a:bodyPr>
          <a:lstStyle/>
          <a:p>
            <a:pPr marL="0" indent="0" fontAlgn="base">
              <a:buNone/>
            </a:pPr>
            <a:r>
              <a:rPr lang="en-US" b="1" dirty="0"/>
              <a:t>Issue #1: </a:t>
            </a:r>
            <a:r>
              <a:rPr lang="en-US" dirty="0"/>
              <a:t>GANs are effective at generating images, but	</a:t>
            </a:r>
          </a:p>
          <a:p>
            <a:pPr lvl="1" fontAlgn="base"/>
            <a:r>
              <a:rPr lang="en-US" dirty="0"/>
              <a:t>they are limited to small images sizes,</a:t>
            </a:r>
          </a:p>
          <a:p>
            <a:pPr lvl="1" fontAlgn="base"/>
            <a:r>
              <a:rPr lang="en-US" dirty="0"/>
              <a:t>because of model stability,</a:t>
            </a:r>
          </a:p>
          <a:p>
            <a:pPr lvl="1" fontAlgn="base"/>
            <a:r>
              <a:rPr lang="en-US" dirty="0"/>
              <a:t>and training required.</a:t>
            </a:r>
          </a:p>
          <a:p>
            <a:pPr fontAlgn="base"/>
            <a:r>
              <a:rPr lang="en-US" b="1" dirty="0"/>
              <a:t>Generating high-resolution images is challenging for GANs, because the generator must learn how to produce both large structure and fine details at the same time.</a:t>
            </a:r>
          </a:p>
        </p:txBody>
      </p:sp>
      <p:pic>
        <p:nvPicPr>
          <p:cNvPr id="6" name="Picture 5">
            <a:extLst>
              <a:ext uri="{FF2B5EF4-FFF2-40B4-BE49-F238E27FC236}">
                <a16:creationId xmlns:a16="http://schemas.microsoft.com/office/drawing/2014/main" id="{CE7235C2-F211-45E5-B04F-E70C0792BB0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93" t="11168" r="9544" b="10655"/>
          <a:stretch/>
        </p:blipFill>
        <p:spPr bwMode="auto">
          <a:xfrm>
            <a:off x="6674337" y="1398953"/>
            <a:ext cx="5353539" cy="5361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9718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1D97E-BC1B-48D7-BFAE-0319E92AA1F1}"/>
              </a:ext>
            </a:extLst>
          </p:cNvPr>
          <p:cNvSpPr>
            <a:spLocks noGrp="1"/>
          </p:cNvSpPr>
          <p:nvPr>
            <p:ph type="title"/>
          </p:nvPr>
        </p:nvSpPr>
        <p:spPr/>
        <p:txBody>
          <a:bodyPr/>
          <a:lstStyle/>
          <a:p>
            <a:r>
              <a:rPr lang="en-US" dirty="0"/>
              <a:t>Limits of vanilla/Wasserstein GANs</a:t>
            </a:r>
          </a:p>
        </p:txBody>
      </p:sp>
      <p:sp>
        <p:nvSpPr>
          <p:cNvPr id="4" name="Content Placeholder 3">
            <a:extLst>
              <a:ext uri="{FF2B5EF4-FFF2-40B4-BE49-F238E27FC236}">
                <a16:creationId xmlns:a16="http://schemas.microsoft.com/office/drawing/2014/main" id="{F294E63D-A2A7-4528-AAEB-91BD35760C49}"/>
              </a:ext>
            </a:extLst>
          </p:cNvPr>
          <p:cNvSpPr>
            <a:spLocks noGrp="1"/>
          </p:cNvSpPr>
          <p:nvPr>
            <p:ph sz="half" idx="1"/>
          </p:nvPr>
        </p:nvSpPr>
        <p:spPr>
          <a:xfrm>
            <a:off x="838200" y="1398954"/>
            <a:ext cx="5181600" cy="5361353"/>
          </a:xfrm>
        </p:spPr>
        <p:txBody>
          <a:bodyPr>
            <a:normAutofit/>
          </a:bodyPr>
          <a:lstStyle/>
          <a:p>
            <a:pPr marL="0" indent="0" fontAlgn="base">
              <a:buNone/>
            </a:pPr>
            <a:r>
              <a:rPr lang="en-US" b="1" dirty="0"/>
              <a:t>Issue #2: </a:t>
            </a:r>
            <a:r>
              <a:rPr lang="en-US" dirty="0"/>
              <a:t>Lack of control on the generators outputs</a:t>
            </a:r>
          </a:p>
          <a:p>
            <a:pPr fontAlgn="base"/>
            <a:r>
              <a:rPr lang="en-US" dirty="0"/>
              <a:t>Limited understanding of the impact of noise vectors used as input in generators (amount of randomness? structure of the latent space?)</a:t>
            </a:r>
          </a:p>
          <a:p>
            <a:pPr fontAlgn="base"/>
            <a:r>
              <a:rPr lang="en-US" dirty="0"/>
              <a:t>How to disentangle features/properties in images and add controls for these properties to the generator model?</a:t>
            </a:r>
          </a:p>
          <a:p>
            <a:pPr fontAlgn="base"/>
            <a:endParaRPr lang="en-US" dirty="0"/>
          </a:p>
        </p:txBody>
      </p:sp>
      <p:pic>
        <p:nvPicPr>
          <p:cNvPr id="3074" name="Picture 2" descr="Examples of mode collapse occurrence while using 1 discriminator. G tends to only produce images of the number 1 on MNIST (left), deer on CIFAR-10 (middle), and blonde celebrities on CelebA (right).">
            <a:extLst>
              <a:ext uri="{FF2B5EF4-FFF2-40B4-BE49-F238E27FC236}">
                <a16:creationId xmlns:a16="http://schemas.microsoft.com/office/drawing/2014/main" id="{04FF01C4-22DF-446D-B2F6-2A5F8A2BD1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2" y="1690688"/>
            <a:ext cx="5916521" cy="211540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xample of One Set of Generated Faces (Left) Adopting the Coarse Style of Another Set of Generated Faces (Top)">
            <a:extLst>
              <a:ext uri="{FF2B5EF4-FFF2-40B4-BE49-F238E27FC236}">
                <a16:creationId xmlns:a16="http://schemas.microsoft.com/office/drawing/2014/main" id="{D06522CB-A40A-44B0-AAA3-90CDCB574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9662" y="4079630"/>
            <a:ext cx="5181600" cy="2655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198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035B4-B989-4589-B307-CEA243289893}"/>
              </a:ext>
            </a:extLst>
          </p:cNvPr>
          <p:cNvSpPr>
            <a:spLocks noGrp="1"/>
          </p:cNvSpPr>
          <p:nvPr>
            <p:ph type="title"/>
          </p:nvPr>
        </p:nvSpPr>
        <p:spPr/>
        <p:txBody>
          <a:bodyPr/>
          <a:lstStyle/>
          <a:p>
            <a:r>
              <a:rPr lang="en-US" dirty="0"/>
              <a:t>Conditional GANs</a:t>
            </a:r>
            <a:endParaRPr lang="en-GB" dirty="0"/>
          </a:p>
        </p:txBody>
      </p:sp>
      <p:sp>
        <p:nvSpPr>
          <p:cNvPr id="3" name="Content Placeholder 2">
            <a:extLst>
              <a:ext uri="{FF2B5EF4-FFF2-40B4-BE49-F238E27FC236}">
                <a16:creationId xmlns:a16="http://schemas.microsoft.com/office/drawing/2014/main" id="{2D5CD245-9EFA-4D99-9DE9-C41475549C8A}"/>
              </a:ext>
            </a:extLst>
          </p:cNvPr>
          <p:cNvSpPr>
            <a:spLocks noGrp="1"/>
          </p:cNvSpPr>
          <p:nvPr>
            <p:ph idx="1"/>
          </p:nvPr>
        </p:nvSpPr>
        <p:spPr/>
        <p:txBody>
          <a:bodyPr/>
          <a:lstStyle/>
          <a:p>
            <a:r>
              <a:rPr lang="en-US" b="1" dirty="0"/>
              <a:t>Issue #2: </a:t>
            </a:r>
            <a:r>
              <a:rPr lang="en-US" dirty="0"/>
              <a:t>Lack of control on the generators outputs.</a:t>
            </a:r>
          </a:p>
          <a:p>
            <a:endParaRPr lang="en-US" dirty="0"/>
          </a:p>
          <a:p>
            <a:pPr marL="0" indent="0">
              <a:buNone/>
            </a:pPr>
            <a:r>
              <a:rPr lang="en-US" b="1" dirty="0"/>
              <a:t>Core idea of Conditional GANs </a:t>
            </a:r>
            <a:r>
              <a:rPr lang="en-US" dirty="0"/>
              <a:t>[</a:t>
            </a:r>
            <a:r>
              <a:rPr lang="en-US" dirty="0" err="1"/>
              <a:t>CondGAN</a:t>
            </a:r>
            <a:r>
              <a:rPr lang="en-US" dirty="0"/>
              <a:t>]</a:t>
            </a:r>
            <a:r>
              <a:rPr lang="en-US" b="1" dirty="0"/>
              <a:t>: </a:t>
            </a:r>
            <a:r>
              <a:rPr lang="en-US" dirty="0"/>
              <a:t>Add some deterministic values to the noise samples used in the generator.</a:t>
            </a:r>
          </a:p>
          <a:p>
            <a:r>
              <a:rPr lang="en-US" dirty="0"/>
              <a:t>This deterministic value corresponds to the class you expect the sample to have (e.g. generate a handwritten 7).</a:t>
            </a:r>
          </a:p>
          <a:p>
            <a:r>
              <a:rPr lang="en-US" dirty="0"/>
              <a:t>Generator task is to fool the discriminator/critic by generating a sample, which will be classified as a “real 7” and not anything else (“fake 7”, “real 6” are both considered failure cases).</a:t>
            </a:r>
          </a:p>
          <a:p>
            <a:endParaRPr lang="en-US" dirty="0"/>
          </a:p>
          <a:p>
            <a:pPr marL="0" indent="0">
              <a:buNone/>
            </a:pPr>
            <a:endParaRPr lang="en-GB" dirty="0"/>
          </a:p>
        </p:txBody>
      </p:sp>
    </p:spTree>
    <p:extLst>
      <p:ext uri="{BB962C8B-B14F-4D97-AF65-F5344CB8AC3E}">
        <p14:creationId xmlns:p14="http://schemas.microsoft.com/office/powerpoint/2010/main" val="8091536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9035B4-B989-4589-B307-CEA243289893}"/>
              </a:ext>
            </a:extLst>
          </p:cNvPr>
          <p:cNvSpPr>
            <a:spLocks noGrp="1"/>
          </p:cNvSpPr>
          <p:nvPr>
            <p:ph type="title"/>
          </p:nvPr>
        </p:nvSpPr>
        <p:spPr/>
        <p:txBody>
          <a:bodyPr/>
          <a:lstStyle/>
          <a:p>
            <a:r>
              <a:rPr lang="en-US" dirty="0"/>
              <a:t>Conditional GANs</a:t>
            </a:r>
            <a:endParaRPr lang="en-GB" dirty="0"/>
          </a:p>
        </p:txBody>
      </p:sp>
      <p:sp>
        <p:nvSpPr>
          <p:cNvPr id="3" name="Content Placeholder 2">
            <a:extLst>
              <a:ext uri="{FF2B5EF4-FFF2-40B4-BE49-F238E27FC236}">
                <a16:creationId xmlns:a16="http://schemas.microsoft.com/office/drawing/2014/main" id="{2D5CD245-9EFA-4D99-9DE9-C41475549C8A}"/>
              </a:ext>
            </a:extLst>
          </p:cNvPr>
          <p:cNvSpPr>
            <a:spLocks noGrp="1"/>
          </p:cNvSpPr>
          <p:nvPr>
            <p:ph idx="1"/>
          </p:nvPr>
        </p:nvSpPr>
        <p:spPr/>
        <p:txBody>
          <a:bodyPr/>
          <a:lstStyle/>
          <a:p>
            <a:r>
              <a:rPr lang="en-US" b="1" dirty="0"/>
              <a:t>Core idea of Conditional GANs </a:t>
            </a:r>
            <a:r>
              <a:rPr lang="en-US" dirty="0"/>
              <a:t>[</a:t>
            </a:r>
            <a:r>
              <a:rPr lang="en-US" dirty="0" err="1"/>
              <a:t>CondGAN</a:t>
            </a:r>
            <a:r>
              <a:rPr lang="en-US" dirty="0"/>
              <a:t>]</a:t>
            </a:r>
            <a:r>
              <a:rPr lang="en-US" b="1" dirty="0"/>
              <a:t>: </a:t>
            </a:r>
            <a:r>
              <a:rPr lang="en-US" dirty="0"/>
              <a:t>Add some deterministic values to the noise samples used in the generator.</a:t>
            </a:r>
          </a:p>
          <a:p>
            <a:r>
              <a:rPr lang="en-US" dirty="0"/>
              <a:t>This deterministic value corresponds to the class you expect the sample to have (e.g. generate a handwritten 7).</a:t>
            </a:r>
          </a:p>
          <a:p>
            <a:r>
              <a:rPr lang="en-US" dirty="0"/>
              <a:t>Generator task is to fool the discriminator/critic by generating a sample, which will be classified as a “real 7” and not anything else (“fake 7”, “real 6” are both considered failure cases).</a:t>
            </a:r>
          </a:p>
          <a:p>
            <a:endParaRPr lang="en-US" dirty="0"/>
          </a:p>
          <a:p>
            <a:pPr marL="0" indent="0">
              <a:buNone/>
            </a:pPr>
            <a:endParaRPr lang="en-GB" dirty="0"/>
          </a:p>
        </p:txBody>
      </p:sp>
      <p:pic>
        <p:nvPicPr>
          <p:cNvPr id="11" name="Picture 10">
            <a:extLst>
              <a:ext uri="{FF2B5EF4-FFF2-40B4-BE49-F238E27FC236}">
                <a16:creationId xmlns:a16="http://schemas.microsoft.com/office/drawing/2014/main" id="{4352F841-9C97-49CA-A0F7-BBF691E772BC}"/>
              </a:ext>
            </a:extLst>
          </p:cNvPr>
          <p:cNvPicPr>
            <a:picLocks noChangeAspect="1"/>
          </p:cNvPicPr>
          <p:nvPr/>
        </p:nvPicPr>
        <p:blipFill>
          <a:blip r:embed="rId2"/>
          <a:stretch>
            <a:fillRect/>
          </a:stretch>
        </p:blipFill>
        <p:spPr>
          <a:xfrm>
            <a:off x="356579" y="1471209"/>
            <a:ext cx="11571664" cy="5021666"/>
          </a:xfrm>
          <a:prstGeom prst="rect">
            <a:avLst/>
          </a:prstGeom>
        </p:spPr>
      </p:pic>
    </p:spTree>
    <p:extLst>
      <p:ext uri="{BB962C8B-B14F-4D97-AF65-F5344CB8AC3E}">
        <p14:creationId xmlns:p14="http://schemas.microsoft.com/office/powerpoint/2010/main" val="33340184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304651-0EB2-4FF7-AEF5-E3C6324F7098}"/>
              </a:ext>
            </a:extLst>
          </p:cNvPr>
          <p:cNvSpPr>
            <a:spLocks noGrp="1"/>
          </p:cNvSpPr>
          <p:nvPr>
            <p:ph type="title"/>
          </p:nvPr>
        </p:nvSpPr>
        <p:spPr/>
        <p:txBody>
          <a:bodyPr/>
          <a:lstStyle/>
          <a:p>
            <a:r>
              <a:rPr lang="en-US" dirty="0" err="1"/>
              <a:t>CycleGAN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0BE947-E044-4D2B-8912-57F86F2BCD33}"/>
                  </a:ext>
                </a:extLst>
              </p:cNvPr>
              <p:cNvSpPr>
                <a:spLocks noGrp="1"/>
              </p:cNvSpPr>
              <p:nvPr>
                <p:ph idx="1"/>
              </p:nvPr>
            </p:nvSpPr>
            <p:spPr/>
            <p:txBody>
              <a:bodyPr/>
              <a:lstStyle/>
              <a:p>
                <a:r>
                  <a:rPr lang="en-US" b="1" dirty="0"/>
                  <a:t>Core idea of </a:t>
                </a:r>
                <a:r>
                  <a:rPr lang="en-US" b="1" dirty="0" err="1"/>
                  <a:t>CycleGANs</a:t>
                </a:r>
                <a:r>
                  <a:rPr lang="en-US" b="1" dirty="0"/>
                  <a:t> </a:t>
                </a:r>
                <a:r>
                  <a:rPr lang="en-GB" dirty="0"/>
                  <a:t>[</a:t>
                </a:r>
                <a:r>
                  <a:rPr lang="en-GB" dirty="0" err="1"/>
                  <a:t>CycleGAN</a:t>
                </a:r>
                <a:r>
                  <a:rPr lang="en-GB" dirty="0"/>
                  <a:t>]</a:t>
                </a:r>
                <a:r>
                  <a:rPr lang="en-US" dirty="0"/>
                  <a:t>: do not use noise as input for generator, use another image that you wish to transform!</a:t>
                </a:r>
              </a:p>
              <a:p>
                <a:r>
                  <a:rPr lang="en-US" dirty="0"/>
                  <a:t>Train an autoencoder style of architecture, with two generators.</a:t>
                </a:r>
              </a:p>
              <a:p>
                <a:r>
                  <a:rPr lang="en-US" dirty="0"/>
                  <a:t>One generator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oMath>
                </a14:m>
                <a:r>
                  <a:rPr lang="en-US" dirty="0"/>
                  <a:t> that transforms images of zebras into horses, and one generator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r>
                      <a:rPr lang="en-US" i="1">
                        <a:latin typeface="Cambria Math" panose="02040503050406030204" pitchFamily="18" charset="0"/>
                      </a:rPr>
                      <m:t> </m:t>
                    </m:r>
                  </m:oMath>
                </a14:m>
                <a:r>
                  <a:rPr lang="en-US" dirty="0"/>
                  <a:t>that transforms images of horses into zebras.</a:t>
                </a:r>
              </a:p>
              <a:p>
                <a:r>
                  <a:rPr lang="en-US" dirty="0"/>
                  <a:t>Train both generators to accomplish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𝐺</m:t>
                        </m:r>
                      </m:e>
                      <m:sub>
                        <m:r>
                          <a:rPr lang="en-US" b="0" i="1" smtClean="0">
                            <a:latin typeface="Cambria Math" panose="02040503050406030204" pitchFamily="18" charset="0"/>
                          </a:rPr>
                          <m:t>1</m:t>
                        </m:r>
                      </m:sub>
                    </m:sSub>
                  </m:oMath>
                </a14:m>
                <a:r>
                  <a:rPr lang="en-US" dirty="0"/>
                  <a:t>(</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𝐺</m:t>
                        </m:r>
                      </m:e>
                      <m:sub>
                        <m:r>
                          <a:rPr lang="en-US" b="0" i="1" smtClean="0">
                            <a:latin typeface="Cambria Math" panose="02040503050406030204" pitchFamily="18" charset="0"/>
                          </a:rPr>
                          <m:t>2</m:t>
                        </m:r>
                      </m:sub>
                    </m:sSub>
                  </m:oMath>
                </a14:m>
                <a:r>
                  <a:rPr lang="en-US" dirty="0"/>
                  <a:t>(x)) = x.</a:t>
                </a:r>
              </a:p>
              <a:p>
                <a:r>
                  <a:rPr lang="en-US" dirty="0"/>
                  <a:t>By doing so, you get a generator, which transforms images of a certain type into images of another type!</a:t>
                </a:r>
                <a:endParaRPr lang="en-GB" dirty="0"/>
              </a:p>
            </p:txBody>
          </p:sp>
        </mc:Choice>
        <mc:Fallback xmlns="">
          <p:sp>
            <p:nvSpPr>
              <p:cNvPr id="3" name="Content Placeholder 2">
                <a:extLst>
                  <a:ext uri="{FF2B5EF4-FFF2-40B4-BE49-F238E27FC236}">
                    <a16:creationId xmlns:a16="http://schemas.microsoft.com/office/drawing/2014/main" id="{CA0BE947-E044-4D2B-8912-57F86F2BCD33}"/>
                  </a:ext>
                </a:extLst>
              </p:cNvPr>
              <p:cNvSpPr>
                <a:spLocks noGrp="1" noRot="1" noChangeAspect="1" noMove="1" noResize="1" noEditPoints="1" noAdjustHandles="1" noChangeArrowheads="1" noChangeShapeType="1" noTextEdit="1"/>
              </p:cNvSpPr>
              <p:nvPr>
                <p:ph idx="1"/>
              </p:nvPr>
            </p:nvSpPr>
            <p:spPr>
              <a:blipFill>
                <a:blip r:embed="rId2"/>
                <a:stretch>
                  <a:fillRect l="-1043" t="-2241" r="-1739"/>
                </a:stretch>
              </a:blipFill>
            </p:spPr>
            <p:txBody>
              <a:bodyPr/>
              <a:lstStyle/>
              <a:p>
                <a:r>
                  <a:rPr lang="en-GB">
                    <a:noFill/>
                  </a:rPr>
                  <a:t> </a:t>
                </a:r>
              </a:p>
            </p:txBody>
          </p:sp>
        </mc:Fallback>
      </mc:AlternateContent>
    </p:spTree>
    <p:extLst>
      <p:ext uri="{BB962C8B-B14F-4D97-AF65-F5344CB8AC3E}">
        <p14:creationId xmlns:p14="http://schemas.microsoft.com/office/powerpoint/2010/main" val="131024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37EDA-7F18-44F0-AA58-5D11ABCADDEB}"/>
              </a:ext>
            </a:extLst>
          </p:cNvPr>
          <p:cNvSpPr>
            <a:spLocks noGrp="1"/>
          </p:cNvSpPr>
          <p:nvPr>
            <p:ph type="title"/>
          </p:nvPr>
        </p:nvSpPr>
        <p:spPr/>
        <p:txBody>
          <a:bodyPr/>
          <a:lstStyle/>
          <a:p>
            <a:r>
              <a:rPr lang="en-US" dirty="0"/>
              <a:t>GANs and ethics</a:t>
            </a:r>
            <a:endParaRPr lang="en-GB" dirty="0"/>
          </a:p>
        </p:txBody>
      </p:sp>
      <p:pic>
        <p:nvPicPr>
          <p:cNvPr id="7" name="Picture 6">
            <a:extLst>
              <a:ext uri="{FF2B5EF4-FFF2-40B4-BE49-F238E27FC236}">
                <a16:creationId xmlns:a16="http://schemas.microsoft.com/office/drawing/2014/main" id="{A7C222F0-1010-4F22-93F3-0CC8BED8625F}"/>
              </a:ext>
            </a:extLst>
          </p:cNvPr>
          <p:cNvPicPr>
            <a:picLocks noChangeAspect="1"/>
          </p:cNvPicPr>
          <p:nvPr/>
        </p:nvPicPr>
        <p:blipFill rotWithShape="1">
          <a:blip r:embed="rId2"/>
          <a:srcRect l="51988" t="15179" r="16282" b="22666"/>
          <a:stretch/>
        </p:blipFill>
        <p:spPr>
          <a:xfrm>
            <a:off x="100370" y="1846354"/>
            <a:ext cx="6151938" cy="3765733"/>
          </a:xfrm>
          <a:prstGeom prst="rect">
            <a:avLst/>
          </a:prstGeom>
        </p:spPr>
      </p:pic>
      <p:sp>
        <p:nvSpPr>
          <p:cNvPr id="8" name="TextBox 7">
            <a:extLst>
              <a:ext uri="{FF2B5EF4-FFF2-40B4-BE49-F238E27FC236}">
                <a16:creationId xmlns:a16="http://schemas.microsoft.com/office/drawing/2014/main" id="{2DBC5428-0E18-492E-8591-4C412648F6F5}"/>
              </a:ext>
            </a:extLst>
          </p:cNvPr>
          <p:cNvSpPr txBox="1"/>
          <p:nvPr/>
        </p:nvSpPr>
        <p:spPr>
          <a:xfrm>
            <a:off x="773723" y="6103815"/>
            <a:ext cx="5009662" cy="369332"/>
          </a:xfrm>
          <a:prstGeom prst="rect">
            <a:avLst/>
          </a:prstGeom>
          <a:noFill/>
        </p:spPr>
        <p:txBody>
          <a:bodyPr wrap="square" rtlCol="0">
            <a:spAutoFit/>
          </a:bodyPr>
          <a:lstStyle/>
          <a:p>
            <a:r>
              <a:rPr lang="en-GB" dirty="0">
                <a:hlinkClick r:id="rId3"/>
              </a:rPr>
              <a:t>https://www.youtube.com/watch?v=bE1KWpoX9Hk</a:t>
            </a:r>
            <a:endParaRPr lang="en-GB" dirty="0"/>
          </a:p>
        </p:txBody>
      </p:sp>
    </p:spTree>
    <p:extLst>
      <p:ext uri="{BB962C8B-B14F-4D97-AF65-F5344CB8AC3E}">
        <p14:creationId xmlns:p14="http://schemas.microsoft.com/office/powerpoint/2010/main" val="33092598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37EDA-7F18-44F0-AA58-5D11ABCADDEB}"/>
              </a:ext>
            </a:extLst>
          </p:cNvPr>
          <p:cNvSpPr>
            <a:spLocks noGrp="1"/>
          </p:cNvSpPr>
          <p:nvPr>
            <p:ph type="title"/>
          </p:nvPr>
        </p:nvSpPr>
        <p:spPr/>
        <p:txBody>
          <a:bodyPr/>
          <a:lstStyle/>
          <a:p>
            <a:r>
              <a:rPr lang="en-US" dirty="0"/>
              <a:t>GANs and ethics</a:t>
            </a:r>
            <a:endParaRPr lang="en-GB" dirty="0"/>
          </a:p>
        </p:txBody>
      </p:sp>
      <p:pic>
        <p:nvPicPr>
          <p:cNvPr id="5" name="Picture 4">
            <a:extLst>
              <a:ext uri="{FF2B5EF4-FFF2-40B4-BE49-F238E27FC236}">
                <a16:creationId xmlns:a16="http://schemas.microsoft.com/office/drawing/2014/main" id="{2DA6A260-228A-4F2A-A025-67440FFF7479}"/>
              </a:ext>
            </a:extLst>
          </p:cNvPr>
          <p:cNvPicPr>
            <a:picLocks noChangeAspect="1"/>
          </p:cNvPicPr>
          <p:nvPr/>
        </p:nvPicPr>
        <p:blipFill rotWithShape="1">
          <a:blip r:embed="rId2"/>
          <a:srcRect l="53718" t="14154" r="19103" b="17949"/>
          <a:stretch/>
        </p:blipFill>
        <p:spPr>
          <a:xfrm>
            <a:off x="6448829" y="1128621"/>
            <a:ext cx="5743171" cy="4483466"/>
          </a:xfrm>
          <a:prstGeom prst="rect">
            <a:avLst/>
          </a:prstGeom>
        </p:spPr>
      </p:pic>
      <p:pic>
        <p:nvPicPr>
          <p:cNvPr id="7" name="Picture 6">
            <a:extLst>
              <a:ext uri="{FF2B5EF4-FFF2-40B4-BE49-F238E27FC236}">
                <a16:creationId xmlns:a16="http://schemas.microsoft.com/office/drawing/2014/main" id="{A7C222F0-1010-4F22-93F3-0CC8BED8625F}"/>
              </a:ext>
            </a:extLst>
          </p:cNvPr>
          <p:cNvPicPr>
            <a:picLocks noChangeAspect="1"/>
          </p:cNvPicPr>
          <p:nvPr/>
        </p:nvPicPr>
        <p:blipFill rotWithShape="1">
          <a:blip r:embed="rId3"/>
          <a:srcRect l="51988" t="15179" r="16282" b="22666"/>
          <a:stretch/>
        </p:blipFill>
        <p:spPr>
          <a:xfrm>
            <a:off x="100370" y="1846354"/>
            <a:ext cx="6151938" cy="3765733"/>
          </a:xfrm>
          <a:prstGeom prst="rect">
            <a:avLst/>
          </a:prstGeom>
        </p:spPr>
      </p:pic>
      <p:sp>
        <p:nvSpPr>
          <p:cNvPr id="8" name="TextBox 7">
            <a:extLst>
              <a:ext uri="{FF2B5EF4-FFF2-40B4-BE49-F238E27FC236}">
                <a16:creationId xmlns:a16="http://schemas.microsoft.com/office/drawing/2014/main" id="{2DBC5428-0E18-492E-8591-4C412648F6F5}"/>
              </a:ext>
            </a:extLst>
          </p:cNvPr>
          <p:cNvSpPr txBox="1"/>
          <p:nvPr/>
        </p:nvSpPr>
        <p:spPr>
          <a:xfrm>
            <a:off x="773723" y="6103815"/>
            <a:ext cx="5009662" cy="369332"/>
          </a:xfrm>
          <a:prstGeom prst="rect">
            <a:avLst/>
          </a:prstGeom>
          <a:noFill/>
        </p:spPr>
        <p:txBody>
          <a:bodyPr wrap="square" rtlCol="0">
            <a:spAutoFit/>
          </a:bodyPr>
          <a:lstStyle/>
          <a:p>
            <a:r>
              <a:rPr lang="en-GB" dirty="0">
                <a:hlinkClick r:id="rId4"/>
              </a:rPr>
              <a:t>https://www.youtube.com/watch?v=bE1KWpoX9Hk</a:t>
            </a:r>
            <a:endParaRPr lang="en-GB" dirty="0"/>
          </a:p>
        </p:txBody>
      </p:sp>
      <p:sp>
        <p:nvSpPr>
          <p:cNvPr id="3" name="TextBox 2">
            <a:extLst>
              <a:ext uri="{FF2B5EF4-FFF2-40B4-BE49-F238E27FC236}">
                <a16:creationId xmlns:a16="http://schemas.microsoft.com/office/drawing/2014/main" id="{F0FE3527-E1D8-43AF-8EC6-34994F31F5F6}"/>
              </a:ext>
            </a:extLst>
          </p:cNvPr>
          <p:cNvSpPr txBox="1"/>
          <p:nvPr/>
        </p:nvSpPr>
        <p:spPr>
          <a:xfrm>
            <a:off x="6706168" y="6054020"/>
            <a:ext cx="5228492" cy="369332"/>
          </a:xfrm>
          <a:prstGeom prst="rect">
            <a:avLst/>
          </a:prstGeom>
          <a:noFill/>
        </p:spPr>
        <p:txBody>
          <a:bodyPr wrap="square" rtlCol="0">
            <a:spAutoFit/>
          </a:bodyPr>
          <a:lstStyle/>
          <a:p>
            <a:r>
              <a:rPr lang="en-US">
                <a:hlinkClick r:id="rId5"/>
              </a:rPr>
              <a:t>https://www.bbc.com/news/technology-48799045</a:t>
            </a:r>
            <a:endParaRPr lang="en-US" dirty="0"/>
          </a:p>
        </p:txBody>
      </p:sp>
    </p:spTree>
    <p:extLst>
      <p:ext uri="{BB962C8B-B14F-4D97-AF65-F5344CB8AC3E}">
        <p14:creationId xmlns:p14="http://schemas.microsoft.com/office/powerpoint/2010/main" val="7259193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37EDA-7F18-44F0-AA58-5D11ABCADDEB}"/>
              </a:ext>
            </a:extLst>
          </p:cNvPr>
          <p:cNvSpPr>
            <a:spLocks noGrp="1"/>
          </p:cNvSpPr>
          <p:nvPr>
            <p:ph type="title"/>
          </p:nvPr>
        </p:nvSpPr>
        <p:spPr/>
        <p:txBody>
          <a:bodyPr/>
          <a:lstStyle/>
          <a:p>
            <a:r>
              <a:rPr lang="en-US" dirty="0"/>
              <a:t>GANs and ethics</a:t>
            </a:r>
            <a:endParaRPr lang="en-GB" dirty="0"/>
          </a:p>
        </p:txBody>
      </p:sp>
      <p:pic>
        <p:nvPicPr>
          <p:cNvPr id="5" name="Picture 4">
            <a:extLst>
              <a:ext uri="{FF2B5EF4-FFF2-40B4-BE49-F238E27FC236}">
                <a16:creationId xmlns:a16="http://schemas.microsoft.com/office/drawing/2014/main" id="{2DA6A260-228A-4F2A-A025-67440FFF7479}"/>
              </a:ext>
            </a:extLst>
          </p:cNvPr>
          <p:cNvPicPr>
            <a:picLocks noChangeAspect="1"/>
          </p:cNvPicPr>
          <p:nvPr/>
        </p:nvPicPr>
        <p:blipFill rotWithShape="1">
          <a:blip r:embed="rId2"/>
          <a:srcRect l="53718" t="14154" r="19103" b="17949"/>
          <a:stretch/>
        </p:blipFill>
        <p:spPr>
          <a:xfrm>
            <a:off x="6448829" y="1128621"/>
            <a:ext cx="5743171" cy="4483466"/>
          </a:xfrm>
          <a:prstGeom prst="rect">
            <a:avLst/>
          </a:prstGeom>
        </p:spPr>
      </p:pic>
      <p:pic>
        <p:nvPicPr>
          <p:cNvPr id="7" name="Picture 6">
            <a:extLst>
              <a:ext uri="{FF2B5EF4-FFF2-40B4-BE49-F238E27FC236}">
                <a16:creationId xmlns:a16="http://schemas.microsoft.com/office/drawing/2014/main" id="{A7C222F0-1010-4F22-93F3-0CC8BED8625F}"/>
              </a:ext>
            </a:extLst>
          </p:cNvPr>
          <p:cNvPicPr>
            <a:picLocks noChangeAspect="1"/>
          </p:cNvPicPr>
          <p:nvPr/>
        </p:nvPicPr>
        <p:blipFill rotWithShape="1">
          <a:blip r:embed="rId3"/>
          <a:srcRect l="51988" t="15179" r="16282" b="22666"/>
          <a:stretch/>
        </p:blipFill>
        <p:spPr>
          <a:xfrm>
            <a:off x="100370" y="1846354"/>
            <a:ext cx="6151938" cy="3765733"/>
          </a:xfrm>
          <a:prstGeom prst="rect">
            <a:avLst/>
          </a:prstGeom>
        </p:spPr>
      </p:pic>
      <p:sp>
        <p:nvSpPr>
          <p:cNvPr id="8" name="TextBox 7">
            <a:extLst>
              <a:ext uri="{FF2B5EF4-FFF2-40B4-BE49-F238E27FC236}">
                <a16:creationId xmlns:a16="http://schemas.microsoft.com/office/drawing/2014/main" id="{2DBC5428-0E18-492E-8591-4C412648F6F5}"/>
              </a:ext>
            </a:extLst>
          </p:cNvPr>
          <p:cNvSpPr txBox="1"/>
          <p:nvPr/>
        </p:nvSpPr>
        <p:spPr>
          <a:xfrm>
            <a:off x="2696307" y="6123543"/>
            <a:ext cx="6580555" cy="646331"/>
          </a:xfrm>
          <a:prstGeom prst="rect">
            <a:avLst/>
          </a:prstGeom>
          <a:noFill/>
        </p:spPr>
        <p:txBody>
          <a:bodyPr wrap="square" rtlCol="0">
            <a:spAutoFit/>
          </a:bodyPr>
          <a:lstStyle/>
          <a:p>
            <a:r>
              <a:rPr lang="en-GB" dirty="0">
                <a:hlinkClick r:id="rId4"/>
              </a:rPr>
              <a:t>https://www.technologyreview.com/2018/02/21/145289/the-ganfather-the-man-whos-given-machines-the-gift-of-imagination/</a:t>
            </a:r>
            <a:r>
              <a:rPr lang="en-GB" dirty="0"/>
              <a:t> </a:t>
            </a:r>
          </a:p>
        </p:txBody>
      </p:sp>
      <p:pic>
        <p:nvPicPr>
          <p:cNvPr id="4" name="Picture 3">
            <a:extLst>
              <a:ext uri="{FF2B5EF4-FFF2-40B4-BE49-F238E27FC236}">
                <a16:creationId xmlns:a16="http://schemas.microsoft.com/office/drawing/2014/main" id="{7EFDC046-943B-4DC1-94FB-BDEE3A6BA558}"/>
              </a:ext>
            </a:extLst>
          </p:cNvPr>
          <p:cNvPicPr>
            <a:picLocks noChangeAspect="1"/>
          </p:cNvPicPr>
          <p:nvPr/>
        </p:nvPicPr>
        <p:blipFill rotWithShape="1">
          <a:blip r:embed="rId5"/>
          <a:srcRect l="55902" t="15589" r="20769" b="38462"/>
          <a:stretch/>
        </p:blipFill>
        <p:spPr>
          <a:xfrm>
            <a:off x="2293957" y="1443168"/>
            <a:ext cx="7604086" cy="4680375"/>
          </a:xfrm>
          <a:prstGeom prst="rect">
            <a:avLst/>
          </a:prstGeom>
        </p:spPr>
      </p:pic>
      <p:pic>
        <p:nvPicPr>
          <p:cNvPr id="6" name="Picture 5">
            <a:extLst>
              <a:ext uri="{FF2B5EF4-FFF2-40B4-BE49-F238E27FC236}">
                <a16:creationId xmlns:a16="http://schemas.microsoft.com/office/drawing/2014/main" id="{089D0045-DD7B-4835-BC28-DB50EF7CBEAC}"/>
              </a:ext>
            </a:extLst>
          </p:cNvPr>
          <p:cNvPicPr>
            <a:picLocks noChangeAspect="1"/>
          </p:cNvPicPr>
          <p:nvPr/>
        </p:nvPicPr>
        <p:blipFill>
          <a:blip r:embed="rId6"/>
          <a:stretch>
            <a:fillRect/>
          </a:stretch>
        </p:blipFill>
        <p:spPr>
          <a:xfrm>
            <a:off x="2535933" y="0"/>
            <a:ext cx="7120134" cy="6858000"/>
          </a:xfrm>
          <a:prstGeom prst="rect">
            <a:avLst/>
          </a:prstGeom>
        </p:spPr>
      </p:pic>
    </p:spTree>
    <p:extLst>
      <p:ext uri="{BB962C8B-B14F-4D97-AF65-F5344CB8AC3E}">
        <p14:creationId xmlns:p14="http://schemas.microsoft.com/office/powerpoint/2010/main" val="12632727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37EDA-7F18-44F0-AA58-5D11ABCADDEB}"/>
              </a:ext>
            </a:extLst>
          </p:cNvPr>
          <p:cNvSpPr>
            <a:spLocks noGrp="1"/>
          </p:cNvSpPr>
          <p:nvPr>
            <p:ph type="title"/>
          </p:nvPr>
        </p:nvSpPr>
        <p:spPr/>
        <p:txBody>
          <a:bodyPr/>
          <a:lstStyle/>
          <a:p>
            <a:r>
              <a:rPr lang="en-US" dirty="0"/>
              <a:t>GANs and ethics</a:t>
            </a:r>
            <a:endParaRPr lang="en-GB" dirty="0"/>
          </a:p>
        </p:txBody>
      </p:sp>
      <p:pic>
        <p:nvPicPr>
          <p:cNvPr id="5" name="Picture 4">
            <a:extLst>
              <a:ext uri="{FF2B5EF4-FFF2-40B4-BE49-F238E27FC236}">
                <a16:creationId xmlns:a16="http://schemas.microsoft.com/office/drawing/2014/main" id="{2DA6A260-228A-4F2A-A025-67440FFF7479}"/>
              </a:ext>
            </a:extLst>
          </p:cNvPr>
          <p:cNvPicPr>
            <a:picLocks noChangeAspect="1"/>
          </p:cNvPicPr>
          <p:nvPr/>
        </p:nvPicPr>
        <p:blipFill rotWithShape="1">
          <a:blip r:embed="rId2"/>
          <a:srcRect l="53718" t="14154" r="19103" b="17949"/>
          <a:stretch/>
        </p:blipFill>
        <p:spPr>
          <a:xfrm>
            <a:off x="6448829" y="1128621"/>
            <a:ext cx="5743171" cy="4483466"/>
          </a:xfrm>
          <a:prstGeom prst="rect">
            <a:avLst/>
          </a:prstGeom>
        </p:spPr>
      </p:pic>
      <p:pic>
        <p:nvPicPr>
          <p:cNvPr id="7" name="Picture 6">
            <a:extLst>
              <a:ext uri="{FF2B5EF4-FFF2-40B4-BE49-F238E27FC236}">
                <a16:creationId xmlns:a16="http://schemas.microsoft.com/office/drawing/2014/main" id="{A7C222F0-1010-4F22-93F3-0CC8BED8625F}"/>
              </a:ext>
            </a:extLst>
          </p:cNvPr>
          <p:cNvPicPr>
            <a:picLocks noChangeAspect="1"/>
          </p:cNvPicPr>
          <p:nvPr/>
        </p:nvPicPr>
        <p:blipFill rotWithShape="1">
          <a:blip r:embed="rId3"/>
          <a:srcRect l="51988" t="15179" r="16282" b="22666"/>
          <a:stretch/>
        </p:blipFill>
        <p:spPr>
          <a:xfrm>
            <a:off x="100370" y="1846354"/>
            <a:ext cx="6151938" cy="3765733"/>
          </a:xfrm>
          <a:prstGeom prst="rect">
            <a:avLst/>
          </a:prstGeom>
        </p:spPr>
      </p:pic>
      <p:sp>
        <p:nvSpPr>
          <p:cNvPr id="8" name="TextBox 7">
            <a:extLst>
              <a:ext uri="{FF2B5EF4-FFF2-40B4-BE49-F238E27FC236}">
                <a16:creationId xmlns:a16="http://schemas.microsoft.com/office/drawing/2014/main" id="{2DBC5428-0E18-492E-8591-4C412648F6F5}"/>
              </a:ext>
            </a:extLst>
          </p:cNvPr>
          <p:cNvSpPr txBox="1"/>
          <p:nvPr/>
        </p:nvSpPr>
        <p:spPr>
          <a:xfrm>
            <a:off x="2696307" y="6123543"/>
            <a:ext cx="6580555" cy="646331"/>
          </a:xfrm>
          <a:prstGeom prst="rect">
            <a:avLst/>
          </a:prstGeom>
          <a:noFill/>
        </p:spPr>
        <p:txBody>
          <a:bodyPr wrap="square" rtlCol="0">
            <a:spAutoFit/>
          </a:bodyPr>
          <a:lstStyle/>
          <a:p>
            <a:r>
              <a:rPr lang="en-GB" dirty="0">
                <a:hlinkClick r:id="rId4"/>
              </a:rPr>
              <a:t>https://www.technologyreview.com/2018/02/21/145289/the-ganfather-the-man-whos-given-machines-the-gift-of-imagination/</a:t>
            </a:r>
            <a:r>
              <a:rPr lang="en-GB" dirty="0"/>
              <a:t> </a:t>
            </a:r>
          </a:p>
        </p:txBody>
      </p:sp>
      <p:pic>
        <p:nvPicPr>
          <p:cNvPr id="4" name="Picture 3">
            <a:extLst>
              <a:ext uri="{FF2B5EF4-FFF2-40B4-BE49-F238E27FC236}">
                <a16:creationId xmlns:a16="http://schemas.microsoft.com/office/drawing/2014/main" id="{7EFDC046-943B-4DC1-94FB-BDEE3A6BA558}"/>
              </a:ext>
            </a:extLst>
          </p:cNvPr>
          <p:cNvPicPr>
            <a:picLocks noChangeAspect="1"/>
          </p:cNvPicPr>
          <p:nvPr/>
        </p:nvPicPr>
        <p:blipFill rotWithShape="1">
          <a:blip r:embed="rId5"/>
          <a:srcRect l="55902" t="15589" r="20769" b="38462"/>
          <a:stretch/>
        </p:blipFill>
        <p:spPr>
          <a:xfrm>
            <a:off x="2293957" y="1443168"/>
            <a:ext cx="7604086" cy="4680375"/>
          </a:xfrm>
          <a:prstGeom prst="rect">
            <a:avLst/>
          </a:prstGeom>
        </p:spPr>
      </p:pic>
    </p:spTree>
    <p:extLst>
      <p:ext uri="{BB962C8B-B14F-4D97-AF65-F5344CB8AC3E}">
        <p14:creationId xmlns:p14="http://schemas.microsoft.com/office/powerpoint/2010/main" val="516851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75768-61BB-530B-8C16-72305FCD704F}"/>
              </a:ext>
            </a:extLst>
          </p:cNvPr>
          <p:cNvSpPr>
            <a:spLocks noGrp="1"/>
          </p:cNvSpPr>
          <p:nvPr>
            <p:ph type="title"/>
          </p:nvPr>
        </p:nvSpPr>
        <p:spPr/>
        <p:txBody>
          <a:bodyPr/>
          <a:lstStyle/>
          <a:p>
            <a:r>
              <a:rPr lang="en-GB" dirty="0"/>
              <a:t>What about diffusion models?!</a:t>
            </a:r>
            <a:endParaRPr lang="en-SG" dirty="0"/>
          </a:p>
        </p:txBody>
      </p:sp>
      <p:sp>
        <p:nvSpPr>
          <p:cNvPr id="6" name="Content Placeholder 5">
            <a:extLst>
              <a:ext uri="{FF2B5EF4-FFF2-40B4-BE49-F238E27FC236}">
                <a16:creationId xmlns:a16="http://schemas.microsoft.com/office/drawing/2014/main" id="{0A8CA8D5-B114-40DC-EC08-E64663E682C7}"/>
              </a:ext>
            </a:extLst>
          </p:cNvPr>
          <p:cNvSpPr>
            <a:spLocks noGrp="1"/>
          </p:cNvSpPr>
          <p:nvPr>
            <p:ph sz="half" idx="1"/>
          </p:nvPr>
        </p:nvSpPr>
        <p:spPr>
          <a:xfrm>
            <a:off x="838200" y="1825624"/>
            <a:ext cx="3702538" cy="5032375"/>
          </a:xfrm>
        </p:spPr>
        <p:txBody>
          <a:bodyPr/>
          <a:lstStyle/>
          <a:p>
            <a:pPr marL="0" indent="0">
              <a:buNone/>
            </a:pPr>
            <a:r>
              <a:rPr lang="en-GB" dirty="0"/>
              <a:t>You might have heard </a:t>
            </a:r>
            <a:r>
              <a:rPr lang="en-GB" b="1" dirty="0"/>
              <a:t>diffusion</a:t>
            </a:r>
            <a:r>
              <a:rPr lang="en-GB" dirty="0"/>
              <a:t> </a:t>
            </a:r>
            <a:r>
              <a:rPr lang="en-GB" b="1" dirty="0"/>
              <a:t>models</a:t>
            </a:r>
            <a:r>
              <a:rPr lang="en-GB" dirty="0"/>
              <a:t>…</a:t>
            </a:r>
          </a:p>
          <a:p>
            <a:r>
              <a:rPr lang="en-GB" dirty="0"/>
              <a:t>E.g. Dall-E2, </a:t>
            </a:r>
            <a:r>
              <a:rPr lang="en-GB" dirty="0" err="1"/>
              <a:t>StableDiffusion</a:t>
            </a:r>
            <a:r>
              <a:rPr lang="en-GB" dirty="0"/>
              <a:t>, </a:t>
            </a:r>
            <a:r>
              <a:rPr lang="en-GB" dirty="0" err="1"/>
              <a:t>MidJourney</a:t>
            </a:r>
            <a:r>
              <a:rPr lang="en-GB" dirty="0"/>
              <a:t>, etc.</a:t>
            </a:r>
          </a:p>
          <a:p>
            <a:endParaRPr lang="en-GB" b="1" dirty="0"/>
          </a:p>
          <a:p>
            <a:pPr marL="0" indent="0">
              <a:buNone/>
            </a:pPr>
            <a:r>
              <a:rPr lang="en-GB" b="1" dirty="0"/>
              <a:t>Turns out: </a:t>
            </a:r>
            <a:r>
              <a:rPr lang="en-GB" dirty="0"/>
              <a:t>special type of generative models!</a:t>
            </a:r>
            <a:endParaRPr lang="en-SG" dirty="0"/>
          </a:p>
        </p:txBody>
      </p:sp>
      <p:pic>
        <p:nvPicPr>
          <p:cNvPr id="5" name="Picture 4" descr="Graphical user interface, website&#10;&#10;Description automatically generated">
            <a:extLst>
              <a:ext uri="{FF2B5EF4-FFF2-40B4-BE49-F238E27FC236}">
                <a16:creationId xmlns:a16="http://schemas.microsoft.com/office/drawing/2014/main" id="{B7BA3FA9-3C04-9D70-6A09-1E5036CDED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5323" y="1938215"/>
            <a:ext cx="7319108" cy="4116998"/>
          </a:xfrm>
          <a:prstGeom prst="rect">
            <a:avLst/>
          </a:prstGeom>
        </p:spPr>
      </p:pic>
    </p:spTree>
    <p:extLst>
      <p:ext uri="{BB962C8B-B14F-4D97-AF65-F5344CB8AC3E}">
        <p14:creationId xmlns:p14="http://schemas.microsoft.com/office/powerpoint/2010/main" val="1534654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FA43B-8D7A-5969-86C6-75A72B2C9D0C}"/>
              </a:ext>
            </a:extLst>
          </p:cNvPr>
          <p:cNvSpPr>
            <a:spLocks noGrp="1"/>
          </p:cNvSpPr>
          <p:nvPr>
            <p:ph type="title"/>
          </p:nvPr>
        </p:nvSpPr>
        <p:spPr/>
        <p:txBody>
          <a:bodyPr/>
          <a:lstStyle/>
          <a:p>
            <a:r>
              <a:rPr lang="en-GB" dirty="0"/>
              <a:t>Typical uses of generative models</a:t>
            </a:r>
          </a:p>
        </p:txBody>
      </p:sp>
      <p:sp>
        <p:nvSpPr>
          <p:cNvPr id="3" name="Content Placeholder 2">
            <a:extLst>
              <a:ext uri="{FF2B5EF4-FFF2-40B4-BE49-F238E27FC236}">
                <a16:creationId xmlns:a16="http://schemas.microsoft.com/office/drawing/2014/main" id="{4912B6E4-C7E3-6DE4-3CBD-0977FEA42BF4}"/>
              </a:ext>
            </a:extLst>
          </p:cNvPr>
          <p:cNvSpPr>
            <a:spLocks noGrp="1"/>
          </p:cNvSpPr>
          <p:nvPr>
            <p:ph sz="half" idx="1"/>
          </p:nvPr>
        </p:nvSpPr>
        <p:spPr>
          <a:xfrm>
            <a:off x="838200" y="1825624"/>
            <a:ext cx="6161314" cy="5032375"/>
          </a:xfrm>
        </p:spPr>
        <p:txBody>
          <a:bodyPr>
            <a:normAutofit/>
          </a:bodyPr>
          <a:lstStyle/>
          <a:p>
            <a:pPr marL="0" indent="0">
              <a:buNone/>
            </a:pPr>
            <a:r>
              <a:rPr lang="en-GB" dirty="0"/>
              <a:t>Many uses for computer vision generative models:</a:t>
            </a:r>
          </a:p>
          <a:p>
            <a:r>
              <a:rPr lang="en-GB" b="1" dirty="0"/>
              <a:t>Image and video generation: </a:t>
            </a:r>
            <a:r>
              <a:rPr lang="en-GB" dirty="0"/>
              <a:t>generating an image based on a given description</a:t>
            </a:r>
          </a:p>
          <a:p>
            <a:r>
              <a:rPr lang="en-GB" b="1" dirty="0"/>
              <a:t>Super-resolution and denoising: </a:t>
            </a:r>
            <a:r>
              <a:rPr lang="en-GB" dirty="0"/>
              <a:t>increasing the resolution of an image, </a:t>
            </a:r>
            <a:r>
              <a:rPr lang="en-GB"/>
              <a:t>or removing </a:t>
            </a:r>
            <a:r>
              <a:rPr lang="en-GB" dirty="0"/>
              <a:t>noise from an image</a:t>
            </a:r>
          </a:p>
          <a:p>
            <a:r>
              <a:rPr lang="en-GB" b="1" dirty="0"/>
              <a:t>Style transfer: </a:t>
            </a:r>
            <a:r>
              <a:rPr lang="en-GB" dirty="0"/>
              <a:t>transforming a picture into a similar picture but different style.</a:t>
            </a:r>
          </a:p>
          <a:p>
            <a:r>
              <a:rPr lang="en-GB" dirty="0"/>
              <a:t>Etc.</a:t>
            </a:r>
          </a:p>
          <a:p>
            <a:endParaRPr lang="en-GB" dirty="0"/>
          </a:p>
        </p:txBody>
      </p:sp>
    </p:spTree>
    <p:extLst>
      <p:ext uri="{BB962C8B-B14F-4D97-AF65-F5344CB8AC3E}">
        <p14:creationId xmlns:p14="http://schemas.microsoft.com/office/powerpoint/2010/main" val="1100049180"/>
      </p:ext>
    </p:extLst>
  </p:cSld>
  <p:clrMapOvr>
    <a:masterClrMapping/>
  </p:clrMapOvr>
  <p:extLst>
    <p:ext uri="{6950BFC3-D8DA-4A85-94F7-54DA5524770B}">
      <p188:commentRel xmlns:p188="http://schemas.microsoft.com/office/powerpoint/2018/8/main" r:id="rId2"/>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B4A1-B5B3-454D-A1F5-72CCE087DB84}"/>
              </a:ext>
            </a:extLst>
          </p:cNvPr>
          <p:cNvSpPr>
            <a:spLocks noGrp="1"/>
          </p:cNvSpPr>
          <p:nvPr>
            <p:ph type="title"/>
          </p:nvPr>
        </p:nvSpPr>
        <p:spPr/>
        <p:txBody>
          <a:bodyPr/>
          <a:lstStyle/>
          <a:p>
            <a:r>
              <a:rPr lang="en-GB" dirty="0"/>
              <a:t>Diffusion Models: a definition</a:t>
            </a:r>
            <a:endParaRPr lang="en-SG" dirty="0"/>
          </a:p>
        </p:txBody>
      </p:sp>
      <p:sp>
        <p:nvSpPr>
          <p:cNvPr id="3" name="Content Placeholder 2">
            <a:extLst>
              <a:ext uri="{FF2B5EF4-FFF2-40B4-BE49-F238E27FC236}">
                <a16:creationId xmlns:a16="http://schemas.microsoft.com/office/drawing/2014/main" id="{F04B59F1-5EC7-FCC5-083B-63A4D8CCB8E1}"/>
              </a:ext>
            </a:extLst>
          </p:cNvPr>
          <p:cNvSpPr>
            <a:spLocks noGrp="1"/>
          </p:cNvSpPr>
          <p:nvPr>
            <p:ph idx="1"/>
          </p:nvPr>
        </p:nvSpPr>
        <p:spPr>
          <a:xfrm>
            <a:off x="838200" y="1825624"/>
            <a:ext cx="10515600" cy="5032375"/>
          </a:xfrm>
        </p:spPr>
        <p:txBody>
          <a:bodyPr/>
          <a:lstStyle/>
          <a:p>
            <a:pPr marL="0" indent="0">
              <a:buNone/>
            </a:pPr>
            <a:r>
              <a:rPr lang="en-GB" b="1" dirty="0"/>
              <a:t>Definition (</a:t>
            </a:r>
            <a:r>
              <a:rPr lang="en-GB" b="1" dirty="0">
                <a:solidFill>
                  <a:srgbClr val="00B050"/>
                </a:solidFill>
              </a:rPr>
              <a:t>Diffusion Models</a:t>
            </a:r>
            <a:r>
              <a:rPr lang="en-GB" b="1" dirty="0"/>
              <a:t>):</a:t>
            </a:r>
          </a:p>
          <a:p>
            <a:pPr marL="0" indent="0">
              <a:buNone/>
            </a:pPr>
            <a:r>
              <a:rPr lang="en-GB" b="1" dirty="0">
                <a:solidFill>
                  <a:srgbClr val="00B050"/>
                </a:solidFill>
              </a:rPr>
              <a:t>Diffusion models </a:t>
            </a:r>
            <a:r>
              <a:rPr lang="en-GB" dirty="0"/>
              <a:t>are a class of </a:t>
            </a:r>
            <a:r>
              <a:rPr lang="en-GB" b="1" dirty="0"/>
              <a:t>stochastic mathematical models </a:t>
            </a:r>
            <a:r>
              <a:rPr lang="en-GB" dirty="0"/>
              <a:t>that have typically been used to describe the random motion of particles, often referred to as “Brownian motion.“</a:t>
            </a:r>
          </a:p>
          <a:p>
            <a:pPr marL="0" indent="0">
              <a:buNone/>
            </a:pPr>
            <a:r>
              <a:rPr lang="en-GB" dirty="0"/>
              <a:t>They are widely used in various fields, such as physics, chemistry, biology, and finance, for instance to model the stochastic behaviour of particles or other quantities that exhibit random fluctuations over time.</a:t>
            </a:r>
          </a:p>
          <a:p>
            <a:pPr marL="0" indent="0">
              <a:buNone/>
            </a:pPr>
            <a:r>
              <a:rPr lang="en-GB" dirty="0"/>
              <a:t>The fundamental concept behind diffusion models is the idea of Stochastic Differential Equations (SDEs). </a:t>
            </a:r>
          </a:p>
          <a:p>
            <a:endParaRPr lang="en-SG" dirty="0"/>
          </a:p>
        </p:txBody>
      </p:sp>
    </p:spTree>
    <p:extLst>
      <p:ext uri="{BB962C8B-B14F-4D97-AF65-F5344CB8AC3E}">
        <p14:creationId xmlns:p14="http://schemas.microsoft.com/office/powerpoint/2010/main" val="24349135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3AC7E-A148-DFE4-2E47-4805D33CF788}"/>
              </a:ext>
            </a:extLst>
          </p:cNvPr>
          <p:cNvSpPr>
            <a:spLocks noGrp="1"/>
          </p:cNvSpPr>
          <p:nvPr>
            <p:ph type="title"/>
          </p:nvPr>
        </p:nvSpPr>
        <p:spPr/>
        <p:txBody>
          <a:bodyPr/>
          <a:lstStyle/>
          <a:p>
            <a:r>
              <a:rPr lang="en-GB" dirty="0"/>
              <a:t>A first task, denoising images</a:t>
            </a:r>
            <a:endParaRPr lang="en-SG" dirty="0"/>
          </a:p>
        </p:txBody>
      </p:sp>
      <p:sp>
        <p:nvSpPr>
          <p:cNvPr id="3" name="Content Placeholder 2">
            <a:extLst>
              <a:ext uri="{FF2B5EF4-FFF2-40B4-BE49-F238E27FC236}">
                <a16:creationId xmlns:a16="http://schemas.microsoft.com/office/drawing/2014/main" id="{108496A0-B839-6E3A-99AC-C0A3D2464E9D}"/>
              </a:ext>
            </a:extLst>
          </p:cNvPr>
          <p:cNvSpPr>
            <a:spLocks noGrp="1"/>
          </p:cNvSpPr>
          <p:nvPr>
            <p:ph idx="1"/>
          </p:nvPr>
        </p:nvSpPr>
        <p:spPr/>
        <p:txBody>
          <a:bodyPr/>
          <a:lstStyle/>
          <a:p>
            <a:pPr marL="0" indent="0">
              <a:buNone/>
            </a:pPr>
            <a:r>
              <a:rPr lang="en-GB" dirty="0"/>
              <a:t>Let us start by defining the four components of our ML problem.</a:t>
            </a:r>
          </a:p>
          <a:p>
            <a:r>
              <a:rPr lang="en-GB" b="1" dirty="0"/>
              <a:t>Task: </a:t>
            </a:r>
            <a:r>
              <a:rPr lang="en-GB" dirty="0"/>
              <a:t>take images from MNIST and noise them. The model should try its best to denoise them an get back to the original image.</a:t>
            </a:r>
          </a:p>
          <a:p>
            <a:r>
              <a:rPr lang="en-GB" b="1" dirty="0"/>
              <a:t>Dataset: </a:t>
            </a:r>
            <a:r>
              <a:rPr lang="en-GB" dirty="0"/>
              <a:t>MNIST images, noised (inputs) and original (output).</a:t>
            </a:r>
          </a:p>
          <a:p>
            <a:r>
              <a:rPr lang="en-GB" b="1" dirty="0"/>
              <a:t>Model: </a:t>
            </a:r>
            <a:r>
              <a:rPr lang="en-GB" dirty="0"/>
              <a:t>an encoder-decoder model of some sort, similar to an autoencoder (almost).</a:t>
            </a:r>
          </a:p>
          <a:p>
            <a:r>
              <a:rPr lang="en-GB" b="1" dirty="0"/>
              <a:t>Loss and training procedure: </a:t>
            </a:r>
            <a:r>
              <a:rPr lang="en-GB" dirty="0"/>
              <a:t>As in the case of autoencoders, a simple MSE loss and a basic training procedure with Adam optimizer will do.</a:t>
            </a:r>
          </a:p>
          <a:p>
            <a:endParaRPr lang="en-SG" dirty="0"/>
          </a:p>
        </p:txBody>
      </p:sp>
    </p:spTree>
    <p:extLst>
      <p:ext uri="{BB962C8B-B14F-4D97-AF65-F5344CB8AC3E}">
        <p14:creationId xmlns:p14="http://schemas.microsoft.com/office/powerpoint/2010/main" val="20309286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sz="half" idx="1"/>
          </p:nvPr>
        </p:nvSpPr>
        <p:spPr/>
        <p:txBody>
          <a:bodyPr/>
          <a:lstStyle/>
          <a:p>
            <a:r>
              <a:rPr lang="en-GB" dirty="0"/>
              <a:t>For simplicity, we consider an encoder-decoder model, running on a simple noising operation and a denoiser consisting of simple linear layers.</a:t>
            </a:r>
          </a:p>
          <a:p>
            <a:r>
              <a:rPr lang="en-GB" dirty="0"/>
              <a:t>And a basic training procedure…</a:t>
            </a:r>
            <a:endParaRPr lang="en-SG" dirty="0"/>
          </a:p>
        </p:txBody>
      </p:sp>
      <p:pic>
        <p:nvPicPr>
          <p:cNvPr id="8" name="Picture 7">
            <a:extLst>
              <a:ext uri="{FF2B5EF4-FFF2-40B4-BE49-F238E27FC236}">
                <a16:creationId xmlns:a16="http://schemas.microsoft.com/office/drawing/2014/main" id="{51D3D9A3-EB1B-EE12-DBAA-9E1603592453}"/>
              </a:ext>
            </a:extLst>
          </p:cNvPr>
          <p:cNvPicPr>
            <a:picLocks noChangeAspect="1"/>
          </p:cNvPicPr>
          <p:nvPr/>
        </p:nvPicPr>
        <p:blipFill>
          <a:blip r:embed="rId2"/>
          <a:srcRect t="49801"/>
          <a:stretch>
            <a:fillRect/>
          </a:stretch>
        </p:blipFill>
        <p:spPr>
          <a:xfrm>
            <a:off x="7685277" y="331788"/>
            <a:ext cx="4276406" cy="2987674"/>
          </a:xfrm>
          <a:prstGeom prst="rect">
            <a:avLst/>
          </a:prstGeom>
        </p:spPr>
      </p:pic>
      <p:pic>
        <p:nvPicPr>
          <p:cNvPr id="10" name="Picture 9">
            <a:extLst>
              <a:ext uri="{FF2B5EF4-FFF2-40B4-BE49-F238E27FC236}">
                <a16:creationId xmlns:a16="http://schemas.microsoft.com/office/drawing/2014/main" id="{879456B8-89A1-45E0-43EE-27DE62DD1756}"/>
              </a:ext>
            </a:extLst>
          </p:cNvPr>
          <p:cNvPicPr>
            <a:picLocks noChangeAspect="1"/>
          </p:cNvPicPr>
          <p:nvPr/>
        </p:nvPicPr>
        <p:blipFill>
          <a:blip r:embed="rId3"/>
          <a:stretch>
            <a:fillRect/>
          </a:stretch>
        </p:blipFill>
        <p:spPr>
          <a:xfrm>
            <a:off x="6846044" y="3365499"/>
            <a:ext cx="5115639" cy="2162477"/>
          </a:xfrm>
          <a:prstGeom prst="rect">
            <a:avLst/>
          </a:prstGeom>
        </p:spPr>
      </p:pic>
      <p:pic>
        <p:nvPicPr>
          <p:cNvPr id="4" name="Picture 3">
            <a:extLst>
              <a:ext uri="{FF2B5EF4-FFF2-40B4-BE49-F238E27FC236}">
                <a16:creationId xmlns:a16="http://schemas.microsoft.com/office/drawing/2014/main" id="{5A5582B7-F3E5-0558-1581-FF8ADC7600DE}"/>
              </a:ext>
            </a:extLst>
          </p:cNvPr>
          <p:cNvPicPr>
            <a:picLocks noChangeAspect="1"/>
          </p:cNvPicPr>
          <p:nvPr/>
        </p:nvPicPr>
        <p:blipFill>
          <a:blip r:embed="rId4"/>
          <a:stretch>
            <a:fillRect/>
          </a:stretch>
        </p:blipFill>
        <p:spPr>
          <a:xfrm>
            <a:off x="121458" y="5200649"/>
            <a:ext cx="7875403" cy="1325563"/>
          </a:xfrm>
          <a:prstGeom prst="rect">
            <a:avLst/>
          </a:prstGeom>
        </p:spPr>
      </p:pic>
    </p:spTree>
    <p:extLst>
      <p:ext uri="{BB962C8B-B14F-4D97-AF65-F5344CB8AC3E}">
        <p14:creationId xmlns:p14="http://schemas.microsoft.com/office/powerpoint/2010/main" val="127522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6AE8B4A-C14A-9988-809A-6A6B3A0C362E}"/>
              </a:ext>
            </a:extLst>
          </p:cNvPr>
          <p:cNvPicPr>
            <a:picLocks noChangeAspect="1"/>
          </p:cNvPicPr>
          <p:nvPr/>
        </p:nvPicPr>
        <p:blipFill>
          <a:blip r:embed="rId2"/>
          <a:stretch>
            <a:fillRect/>
          </a:stretch>
        </p:blipFill>
        <p:spPr>
          <a:xfrm>
            <a:off x="558934" y="0"/>
            <a:ext cx="11074131" cy="6858000"/>
          </a:xfrm>
          <a:prstGeom prst="rect">
            <a:avLst/>
          </a:prstGeom>
        </p:spPr>
      </p:pic>
    </p:spTree>
    <p:extLst>
      <p:ext uri="{BB962C8B-B14F-4D97-AF65-F5344CB8AC3E}">
        <p14:creationId xmlns:p14="http://schemas.microsoft.com/office/powerpoint/2010/main" val="1677669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idx="1"/>
          </p:nvPr>
        </p:nvSpPr>
        <p:spPr/>
        <p:txBody>
          <a:bodyPr/>
          <a:lstStyle/>
          <a:p>
            <a:r>
              <a:rPr lang="en-GB" dirty="0"/>
              <a:t>The model trains and seems able to denoise lightly noised images.</a:t>
            </a:r>
            <a:endParaRPr lang="en-SG" dirty="0"/>
          </a:p>
        </p:txBody>
      </p:sp>
      <p:pic>
        <p:nvPicPr>
          <p:cNvPr id="4" name="Picture 3">
            <a:extLst>
              <a:ext uri="{FF2B5EF4-FFF2-40B4-BE49-F238E27FC236}">
                <a16:creationId xmlns:a16="http://schemas.microsoft.com/office/drawing/2014/main" id="{A5B3C656-DEAC-18D9-6AFD-4347BF2C2795}"/>
              </a:ext>
            </a:extLst>
          </p:cNvPr>
          <p:cNvPicPr>
            <a:picLocks noChangeAspect="1"/>
          </p:cNvPicPr>
          <p:nvPr/>
        </p:nvPicPr>
        <p:blipFill>
          <a:blip r:embed="rId2"/>
          <a:stretch>
            <a:fillRect/>
          </a:stretch>
        </p:blipFill>
        <p:spPr>
          <a:xfrm>
            <a:off x="1244081" y="3543810"/>
            <a:ext cx="9703837" cy="3314190"/>
          </a:xfrm>
          <a:prstGeom prst="rect">
            <a:avLst/>
          </a:prstGeom>
        </p:spPr>
      </p:pic>
    </p:spTree>
    <p:extLst>
      <p:ext uri="{BB962C8B-B14F-4D97-AF65-F5344CB8AC3E}">
        <p14:creationId xmlns:p14="http://schemas.microsoft.com/office/powerpoint/2010/main" val="25783923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idx="1"/>
          </p:nvPr>
        </p:nvSpPr>
        <p:spPr/>
        <p:txBody>
          <a:bodyPr/>
          <a:lstStyle/>
          <a:p>
            <a:r>
              <a:rPr lang="en-GB" dirty="0"/>
              <a:t>The model trains and seems able to denoise lightly noised images.</a:t>
            </a:r>
          </a:p>
          <a:p>
            <a:r>
              <a:rPr lang="en-GB" b="1" dirty="0"/>
              <a:t>Could it denoise a pure noise image, though? </a:t>
            </a:r>
            <a:r>
              <a:rPr lang="en-GB" dirty="0"/>
              <a:t>Not really.</a:t>
            </a:r>
            <a:endParaRPr lang="en-SG" dirty="0"/>
          </a:p>
        </p:txBody>
      </p:sp>
      <p:pic>
        <p:nvPicPr>
          <p:cNvPr id="6" name="Picture 5">
            <a:extLst>
              <a:ext uri="{FF2B5EF4-FFF2-40B4-BE49-F238E27FC236}">
                <a16:creationId xmlns:a16="http://schemas.microsoft.com/office/drawing/2014/main" id="{4C409960-26CD-3619-858D-2F893A1563FC}"/>
              </a:ext>
            </a:extLst>
          </p:cNvPr>
          <p:cNvPicPr>
            <a:picLocks noChangeAspect="1"/>
          </p:cNvPicPr>
          <p:nvPr/>
        </p:nvPicPr>
        <p:blipFill>
          <a:blip r:embed="rId2"/>
          <a:stretch>
            <a:fillRect/>
          </a:stretch>
        </p:blipFill>
        <p:spPr>
          <a:xfrm>
            <a:off x="1484923" y="3737067"/>
            <a:ext cx="9222154" cy="3120933"/>
          </a:xfrm>
          <a:prstGeom prst="rect">
            <a:avLst/>
          </a:prstGeom>
        </p:spPr>
      </p:pic>
    </p:spTree>
    <p:extLst>
      <p:ext uri="{BB962C8B-B14F-4D97-AF65-F5344CB8AC3E}">
        <p14:creationId xmlns:p14="http://schemas.microsoft.com/office/powerpoint/2010/main" val="1336134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D8997-48AE-4787-CD8C-FEAF98CF273F}"/>
              </a:ext>
            </a:extLst>
          </p:cNvPr>
          <p:cNvSpPr>
            <a:spLocks noGrp="1"/>
          </p:cNvSpPr>
          <p:nvPr>
            <p:ph type="title"/>
          </p:nvPr>
        </p:nvSpPr>
        <p:spPr/>
        <p:txBody>
          <a:bodyPr/>
          <a:lstStyle/>
          <a:p>
            <a:r>
              <a:rPr lang="en-GB" dirty="0"/>
              <a:t>A first task, denoising images</a:t>
            </a:r>
            <a:endParaRPr lang="en-SG" dirty="0"/>
          </a:p>
        </p:txBody>
      </p:sp>
      <p:sp>
        <p:nvSpPr>
          <p:cNvPr id="5" name="Content Placeholder 4">
            <a:extLst>
              <a:ext uri="{FF2B5EF4-FFF2-40B4-BE49-F238E27FC236}">
                <a16:creationId xmlns:a16="http://schemas.microsoft.com/office/drawing/2014/main" id="{A5BD12D7-12EC-3D25-4B02-94C95000911B}"/>
              </a:ext>
            </a:extLst>
          </p:cNvPr>
          <p:cNvSpPr>
            <a:spLocks noGrp="1"/>
          </p:cNvSpPr>
          <p:nvPr>
            <p:ph idx="1"/>
          </p:nvPr>
        </p:nvSpPr>
        <p:spPr/>
        <p:txBody>
          <a:bodyPr/>
          <a:lstStyle/>
          <a:p>
            <a:r>
              <a:rPr lang="en-GB" dirty="0"/>
              <a:t>The model trains and seems able to denoise lightly noised images.</a:t>
            </a:r>
          </a:p>
          <a:p>
            <a:r>
              <a:rPr lang="en-GB" b="1" dirty="0"/>
              <a:t>Could it denoise a pure noise image, though? </a:t>
            </a:r>
            <a:r>
              <a:rPr lang="en-GB" dirty="0"/>
              <a:t>Not really.</a:t>
            </a:r>
          </a:p>
          <a:p>
            <a:r>
              <a:rPr lang="en-GB" b="1" dirty="0"/>
              <a:t>What if we used the model many (e.g. 5) times in a row on our full noise image? </a:t>
            </a:r>
            <a:r>
              <a:rPr lang="en-GB" dirty="0"/>
              <a:t>Eventually would obtain something B&amp;W in the likes of MNIST but somehow non-sensical in terms of shapes…?!</a:t>
            </a:r>
            <a:endParaRPr lang="en-SG" dirty="0"/>
          </a:p>
        </p:txBody>
      </p:sp>
      <p:pic>
        <p:nvPicPr>
          <p:cNvPr id="4" name="Picture 3">
            <a:extLst>
              <a:ext uri="{FF2B5EF4-FFF2-40B4-BE49-F238E27FC236}">
                <a16:creationId xmlns:a16="http://schemas.microsoft.com/office/drawing/2014/main" id="{9FCBE3D0-8985-35B5-02C6-300E0FAC669C}"/>
              </a:ext>
            </a:extLst>
          </p:cNvPr>
          <p:cNvPicPr>
            <a:picLocks noChangeAspect="1"/>
          </p:cNvPicPr>
          <p:nvPr/>
        </p:nvPicPr>
        <p:blipFill>
          <a:blip r:embed="rId2"/>
          <a:stretch>
            <a:fillRect/>
          </a:stretch>
        </p:blipFill>
        <p:spPr>
          <a:xfrm>
            <a:off x="0" y="4236451"/>
            <a:ext cx="12192000" cy="2621549"/>
          </a:xfrm>
          <a:prstGeom prst="rect">
            <a:avLst/>
          </a:prstGeom>
        </p:spPr>
      </p:pic>
    </p:spTree>
    <p:extLst>
      <p:ext uri="{BB962C8B-B14F-4D97-AF65-F5344CB8AC3E}">
        <p14:creationId xmlns:p14="http://schemas.microsoft.com/office/powerpoint/2010/main" val="41976633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pPr marL="0" indent="0">
              <a:buNone/>
            </a:pPr>
            <a:r>
              <a:rPr lang="en-GB" i="1" dirty="0"/>
              <a:t>(Somehow similar to the idea of modifying the image iteratively during the iterated versions of our attacks in W5!)</a:t>
            </a:r>
          </a:p>
          <a:p>
            <a:pPr marL="0" indent="0">
              <a:buNone/>
            </a:pPr>
            <a:endParaRPr lang="en-SG" dirty="0"/>
          </a:p>
        </p:txBody>
      </p:sp>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42257430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r>
                  <a:rPr lang="en-GB" b="1" dirty="0"/>
                  <a:t>Step 1: </a:t>
                </a:r>
                <a:r>
                  <a:rPr lang="en-GB" dirty="0"/>
                  <a:t>Add progressive noising </a:t>
                </a:r>
                <a14:m>
                  <m:oMath xmlns:m="http://schemas.openxmlformats.org/officeDocument/2006/math">
                    <m:r>
                      <a:rPr lang="en-GB" i="1" dirty="0" smtClean="0">
                        <a:latin typeface="Cambria Math" panose="02040503050406030204" pitchFamily="18" charset="0"/>
                      </a:rPr>
                      <m:t>𝑇</m:t>
                    </m:r>
                  </m:oMath>
                </a14:m>
                <a:r>
                  <a:rPr lang="en-GB" dirty="0"/>
                  <a:t> times in a row, until the image becomes pure noise (or so).</a:t>
                </a:r>
              </a:p>
              <a:p>
                <a:r>
                  <a:rPr lang="en-GB" dirty="0"/>
                  <a:t>The noising process follows some sort of an SDE equation describing the progressive noising of the original image (our Forward here!).</a:t>
                </a:r>
              </a:p>
              <a:p>
                <a:pPr marL="0" indent="0">
                  <a:buNone/>
                </a:pPr>
                <a:endParaRPr lang="en-SG" dirty="0"/>
              </a:p>
            </p:txBody>
          </p:sp>
        </mc:Choice>
        <mc:Fallback xmlns="">
          <p:sp>
            <p:nvSpPr>
              <p:cNvPr id="3" name="Content Placeholder 2">
                <a:extLst>
                  <a:ext uri="{FF2B5EF4-FFF2-40B4-BE49-F238E27FC236}">
                    <a16:creationId xmlns:a16="http://schemas.microsoft.com/office/drawing/2014/main" id="{C1588794-0EA6-2A2A-2E9B-A3BED4DF0246}"/>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36437713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r>
                  <a:rPr lang="en-GB" b="1" dirty="0"/>
                  <a:t>Step 2: </a:t>
                </a:r>
                <a:r>
                  <a:rPr lang="en-GB" dirty="0"/>
                  <a:t>Train a single model </a:t>
                </a:r>
                <a14:m>
                  <m:oMath xmlns:m="http://schemas.openxmlformats.org/officeDocument/2006/math">
                    <m:r>
                      <a:rPr lang="en-GB" i="1" dirty="0" smtClean="0">
                        <a:latin typeface="Cambria Math" panose="02040503050406030204" pitchFamily="18" charset="0"/>
                      </a:rPr>
                      <m:t>𝑚</m:t>
                    </m:r>
                  </m:oMath>
                </a14:m>
                <a:r>
                  <a:rPr lang="en-GB" dirty="0"/>
                  <a:t> to try and cancel noising iteratively.</a:t>
                </a:r>
              </a:p>
              <a:p>
                <a:r>
                  <a:rPr lang="en-GB" dirty="0"/>
                  <a:t>Our model </a:t>
                </a:r>
                <a14:m>
                  <m:oMath xmlns:m="http://schemas.openxmlformats.org/officeDocument/2006/math">
                    <m:r>
                      <a:rPr lang="en-GB" i="1" dirty="0" smtClean="0">
                        <a:latin typeface="Cambria Math" panose="02040503050406030204" pitchFamily="18" charset="0"/>
                      </a:rPr>
                      <m:t>𝑚</m:t>
                    </m:r>
                  </m:oMath>
                </a14:m>
                <a:r>
                  <a:rPr lang="en-GB" dirty="0"/>
                  <a:t> receives image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𝑡</m:t>
                        </m:r>
                      </m:sub>
                    </m:sSub>
                  </m:oMath>
                </a14:m>
                <a:r>
                  <a:rPr lang="en-GB" dirty="0"/>
                  <a:t> and tries to produce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oMath>
                </a14:m>
                <a:r>
                  <a:rPr lang="en-GB" dirty="0"/>
                  <a:t>, do for each noising iteration </a:t>
                </a:r>
                <a14:m>
                  <m:oMath xmlns:m="http://schemas.openxmlformats.org/officeDocument/2006/math">
                    <m:r>
                      <a:rPr lang="en-GB" i="1" dirty="0" smtClean="0">
                        <a:latin typeface="Cambria Math" panose="02040503050406030204" pitchFamily="18" charset="0"/>
                      </a:rPr>
                      <m:t>𝑡</m:t>
                    </m:r>
                  </m:oMath>
                </a14:m>
                <a:r>
                  <a:rPr lang="en-GB" dirty="0"/>
                  <a:t> (going backwards here!).</a:t>
                </a:r>
              </a:p>
              <a:p>
                <a:endParaRPr lang="en-GB" dirty="0"/>
              </a:p>
              <a:p>
                <a:pPr marL="0" indent="0">
                  <a:buNone/>
                </a:pPr>
                <a:endParaRPr lang="en-SG" dirty="0"/>
              </a:p>
            </p:txBody>
          </p:sp>
        </mc:Choice>
        <mc:Fallback xmlns="">
          <p:sp>
            <p:nvSpPr>
              <p:cNvPr id="3" name="Content Placeholder 2">
                <a:extLst>
                  <a:ext uri="{FF2B5EF4-FFF2-40B4-BE49-F238E27FC236}">
                    <a16:creationId xmlns:a16="http://schemas.microsoft.com/office/drawing/2014/main" id="{C1588794-0EA6-2A2A-2E9B-A3BED4DF0246}"/>
                  </a:ext>
                </a:extLst>
              </p:cNvPr>
              <p:cNvSpPr>
                <a:spLocks noGrp="1" noRot="1" noChangeAspect="1" noMove="1" noResize="1" noEditPoints="1" noAdjustHandles="1" noChangeArrowheads="1" noChangeShapeType="1" noTextEdit="1"/>
              </p:cNvSpPr>
              <p:nvPr>
                <p:ph idx="1"/>
              </p:nvPr>
            </p:nvSpPr>
            <p:spPr>
              <a:blipFill>
                <a:blip r:embed="rId2"/>
                <a:stretch>
                  <a:fillRect l="-1217" t="-2241" r="-1855"/>
                </a:stretch>
              </a:blipFill>
            </p:spPr>
            <p:txBody>
              <a:bodyPr/>
              <a:lstStyle/>
              <a:p>
                <a:r>
                  <a:rPr lang="en-GB">
                    <a:noFill/>
                  </a:rPr>
                  <a:t> </a:t>
                </a:r>
              </a:p>
            </p:txBody>
          </p:sp>
        </mc:Fallback>
      </mc:AlternateContent>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mc:AlternateContent xmlns:mc="http://schemas.openxmlformats.org/markup-compatibility/2006" xmlns:a14="http://schemas.microsoft.com/office/drawing/2010/main">
        <mc:Choice Requires="a14">
          <p:sp>
            <p:nvSpPr>
              <p:cNvPr id="6" name="Arrow: Left 5">
                <a:extLst>
                  <a:ext uri="{FF2B5EF4-FFF2-40B4-BE49-F238E27FC236}">
                    <a16:creationId xmlns:a16="http://schemas.microsoft.com/office/drawing/2014/main" id="{CB2904B8-8AB7-12E6-2496-BC81F7152921}"/>
                  </a:ext>
                </a:extLst>
              </p:cNvPr>
              <p:cNvSpPr/>
              <p:nvPr/>
            </p:nvSpPr>
            <p:spPr>
              <a:xfrm>
                <a:off x="4920343" y="4674978"/>
                <a:ext cx="1426028" cy="163692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3200" b="1" i="1" dirty="0" smtClean="0">
                          <a:latin typeface="Cambria Math" panose="02040503050406030204" pitchFamily="18" charset="0"/>
                        </a:rPr>
                        <m:t>𝒎</m:t>
                      </m:r>
                    </m:oMath>
                  </m:oMathPara>
                </a14:m>
                <a:endParaRPr lang="en-GB" b="1" dirty="0"/>
              </a:p>
            </p:txBody>
          </p:sp>
        </mc:Choice>
        <mc:Fallback xmlns="">
          <p:sp>
            <p:nvSpPr>
              <p:cNvPr id="6" name="Arrow: Left 5">
                <a:extLst>
                  <a:ext uri="{FF2B5EF4-FFF2-40B4-BE49-F238E27FC236}">
                    <a16:creationId xmlns:a16="http://schemas.microsoft.com/office/drawing/2014/main" id="{CB2904B8-8AB7-12E6-2496-BC81F7152921}"/>
                  </a:ext>
                </a:extLst>
              </p:cNvPr>
              <p:cNvSpPr>
                <a:spLocks noRot="1" noChangeAspect="1" noMove="1" noResize="1" noEditPoints="1" noAdjustHandles="1" noChangeArrowheads="1" noChangeShapeType="1" noTextEdit="1"/>
              </p:cNvSpPr>
              <p:nvPr/>
            </p:nvSpPr>
            <p:spPr>
              <a:xfrm>
                <a:off x="4920343" y="4674978"/>
                <a:ext cx="1426028" cy="1636922"/>
              </a:xfrm>
              <a:prstGeom prst="leftArrow">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Arrow: Left 6">
                <a:extLst>
                  <a:ext uri="{FF2B5EF4-FFF2-40B4-BE49-F238E27FC236}">
                    <a16:creationId xmlns:a16="http://schemas.microsoft.com/office/drawing/2014/main" id="{B960789D-563A-B823-6DB4-ABA870162CA8}"/>
                  </a:ext>
                </a:extLst>
              </p:cNvPr>
              <p:cNvSpPr/>
              <p:nvPr/>
            </p:nvSpPr>
            <p:spPr>
              <a:xfrm>
                <a:off x="8556171" y="4674978"/>
                <a:ext cx="1426028" cy="163692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3200" b="1" i="1" dirty="0" smtClean="0">
                          <a:latin typeface="Cambria Math" panose="02040503050406030204" pitchFamily="18" charset="0"/>
                        </a:rPr>
                        <m:t>𝒎</m:t>
                      </m:r>
                    </m:oMath>
                  </m:oMathPara>
                </a14:m>
                <a:endParaRPr lang="en-GB" b="1" dirty="0"/>
              </a:p>
            </p:txBody>
          </p:sp>
        </mc:Choice>
        <mc:Fallback xmlns="">
          <p:sp>
            <p:nvSpPr>
              <p:cNvPr id="7" name="Arrow: Left 6">
                <a:extLst>
                  <a:ext uri="{FF2B5EF4-FFF2-40B4-BE49-F238E27FC236}">
                    <a16:creationId xmlns:a16="http://schemas.microsoft.com/office/drawing/2014/main" id="{B960789D-563A-B823-6DB4-ABA870162CA8}"/>
                  </a:ext>
                </a:extLst>
              </p:cNvPr>
              <p:cNvSpPr>
                <a:spLocks noRot="1" noChangeAspect="1" noMove="1" noResize="1" noEditPoints="1" noAdjustHandles="1" noChangeArrowheads="1" noChangeShapeType="1" noTextEdit="1"/>
              </p:cNvSpPr>
              <p:nvPr/>
            </p:nvSpPr>
            <p:spPr>
              <a:xfrm>
                <a:off x="8556171" y="4674978"/>
                <a:ext cx="1426028" cy="1636922"/>
              </a:xfrm>
              <a:prstGeom prst="leftArrow">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Arrow: Left 7">
                <a:extLst>
                  <a:ext uri="{FF2B5EF4-FFF2-40B4-BE49-F238E27FC236}">
                    <a16:creationId xmlns:a16="http://schemas.microsoft.com/office/drawing/2014/main" id="{423D0FB5-E4F1-9B92-3462-FD97BE13A43B}"/>
                  </a:ext>
                </a:extLst>
              </p:cNvPr>
              <p:cNvSpPr/>
              <p:nvPr/>
            </p:nvSpPr>
            <p:spPr>
              <a:xfrm>
                <a:off x="2122714" y="4674978"/>
                <a:ext cx="1426028" cy="1636922"/>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GB" sz="3200" b="1" i="1" dirty="0" smtClean="0">
                          <a:latin typeface="Cambria Math" panose="02040503050406030204" pitchFamily="18" charset="0"/>
                        </a:rPr>
                        <m:t>𝒎</m:t>
                      </m:r>
                    </m:oMath>
                  </m:oMathPara>
                </a14:m>
                <a:endParaRPr lang="en-GB" b="1" dirty="0"/>
              </a:p>
            </p:txBody>
          </p:sp>
        </mc:Choice>
        <mc:Fallback xmlns="">
          <p:sp>
            <p:nvSpPr>
              <p:cNvPr id="8" name="Arrow: Left 7">
                <a:extLst>
                  <a:ext uri="{FF2B5EF4-FFF2-40B4-BE49-F238E27FC236}">
                    <a16:creationId xmlns:a16="http://schemas.microsoft.com/office/drawing/2014/main" id="{423D0FB5-E4F1-9B92-3462-FD97BE13A43B}"/>
                  </a:ext>
                </a:extLst>
              </p:cNvPr>
              <p:cNvSpPr>
                <a:spLocks noRot="1" noChangeAspect="1" noMove="1" noResize="1" noEditPoints="1" noAdjustHandles="1" noChangeArrowheads="1" noChangeShapeType="1" noTextEdit="1"/>
              </p:cNvSpPr>
              <p:nvPr/>
            </p:nvSpPr>
            <p:spPr>
              <a:xfrm>
                <a:off x="2122714" y="4674978"/>
                <a:ext cx="1426028" cy="1636922"/>
              </a:xfrm>
              <a:prstGeom prst="leftArrow">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510407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09A57-D9E0-472D-9E58-FCDBBE6D34D8}"/>
              </a:ext>
            </a:extLst>
          </p:cNvPr>
          <p:cNvSpPr>
            <a:spLocks noGrp="1"/>
          </p:cNvSpPr>
          <p:nvPr>
            <p:ph type="title"/>
          </p:nvPr>
        </p:nvSpPr>
        <p:spPr/>
        <p:txBody>
          <a:bodyPr/>
          <a:lstStyle/>
          <a:p>
            <a:r>
              <a:rPr lang="en-US" dirty="0"/>
              <a:t>GAN definition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9280E0-EB97-4D42-9494-1D5CF55FE48B}"/>
                  </a:ext>
                </a:extLst>
              </p:cNvPr>
              <p:cNvSpPr>
                <a:spLocks noGrp="1"/>
              </p:cNvSpPr>
              <p:nvPr>
                <p:ph sz="half" idx="1"/>
              </p:nvPr>
            </p:nvSpPr>
            <p:spPr/>
            <p:txBody>
              <a:bodyPr/>
              <a:lstStyle/>
              <a:p>
                <a:pPr marL="0" indent="0">
                  <a:buNone/>
                </a:pPr>
                <a:r>
                  <a:rPr lang="en-US" b="1" dirty="0"/>
                  <a:t>Definition (</a:t>
                </a:r>
                <a:r>
                  <a:rPr lang="en-US" b="1" dirty="0">
                    <a:solidFill>
                      <a:srgbClr val="00B050"/>
                    </a:solidFill>
                  </a:rPr>
                  <a:t>GAN</a:t>
                </a:r>
                <a:r>
                  <a:rPr lang="en-US" b="1" dirty="0"/>
                  <a:t>):</a:t>
                </a:r>
              </a:p>
              <a:p>
                <a:pPr marL="0" indent="0">
                  <a:buNone/>
                </a:pPr>
                <a:r>
                  <a:rPr lang="en-US" dirty="0"/>
                  <a:t>A </a:t>
                </a:r>
                <a:r>
                  <a:rPr lang="en-US" b="1" dirty="0"/>
                  <a:t>Generative</a:t>
                </a:r>
                <a:r>
                  <a:rPr lang="en-US" dirty="0"/>
                  <a:t> </a:t>
                </a:r>
                <a:r>
                  <a:rPr lang="en-US" b="1" dirty="0"/>
                  <a:t>Adversarial</a:t>
                </a:r>
                <a:r>
                  <a:rPr lang="en-US" dirty="0"/>
                  <a:t> </a:t>
                </a:r>
                <a:r>
                  <a:rPr lang="en-US" b="1" dirty="0"/>
                  <a:t>Network</a:t>
                </a:r>
                <a:r>
                  <a:rPr lang="en-US" dirty="0"/>
                  <a:t> (or </a:t>
                </a:r>
                <a:r>
                  <a:rPr lang="en-US" b="1" dirty="0">
                    <a:solidFill>
                      <a:srgbClr val="00B050"/>
                    </a:solidFill>
                  </a:rPr>
                  <a:t>GAN</a:t>
                </a:r>
                <a:r>
                  <a:rPr lang="en-US" dirty="0"/>
                  <a:t>, in short) is a particular type of architecture, which attempts to learn to reproduce the samples found</a:t>
                </a:r>
                <a:br>
                  <a:rPr lang="en-US" dirty="0"/>
                </a:br>
                <a:r>
                  <a:rPr lang="en-US" dirty="0"/>
                  <a:t>in a given dataset </a:t>
                </a:r>
                <a14:m>
                  <m:oMath xmlns:m="http://schemas.openxmlformats.org/officeDocument/2006/math">
                    <m:r>
                      <a:rPr lang="en-US" i="1" dirty="0" smtClean="0">
                        <a:latin typeface="Cambria Math" panose="02040503050406030204" pitchFamily="18" charset="0"/>
                      </a:rPr>
                      <m:t>𝑋</m:t>
                    </m:r>
                  </m:oMath>
                </a14:m>
                <a:r>
                  <a:rPr lang="en-US" dirty="0"/>
                  <a:t>.</a:t>
                </a:r>
              </a:p>
            </p:txBody>
          </p:sp>
        </mc:Choice>
        <mc:Fallback xmlns="">
          <p:sp>
            <p:nvSpPr>
              <p:cNvPr id="3" name="Content Placeholder 2">
                <a:extLst>
                  <a:ext uri="{FF2B5EF4-FFF2-40B4-BE49-F238E27FC236}">
                    <a16:creationId xmlns:a16="http://schemas.microsoft.com/office/drawing/2014/main" id="{9B9280E0-EB97-4D42-9494-1D5CF55FE48B}"/>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4F9F2B0-5F0C-422B-B797-CA84E32763C0}"/>
                  </a:ext>
                </a:extLst>
              </p:cNvPr>
              <p:cNvSpPr>
                <a:spLocks noGrp="1"/>
              </p:cNvSpPr>
              <p:nvPr>
                <p:ph sz="half" idx="2"/>
              </p:nvPr>
            </p:nvSpPr>
            <p:spPr>
              <a:xfrm>
                <a:off x="6172200" y="1825624"/>
                <a:ext cx="5181600" cy="5032375"/>
              </a:xfrm>
            </p:spPr>
            <p:txBody>
              <a:bodyPr/>
              <a:lstStyle/>
              <a:p>
                <a:r>
                  <a:rPr lang="en-US" dirty="0"/>
                  <a:t>Train a model </a:t>
                </a:r>
                <a14:m>
                  <m:oMath xmlns:m="http://schemas.openxmlformats.org/officeDocument/2006/math">
                    <m:r>
                      <a:rPr lang="en-US" i="1" dirty="0" smtClean="0">
                        <a:latin typeface="Cambria Math" panose="02040503050406030204" pitchFamily="18" charset="0"/>
                      </a:rPr>
                      <m:t>𝐺</m:t>
                    </m:r>
                  </m:oMath>
                </a14:m>
                <a:r>
                  <a:rPr lang="en-US" dirty="0"/>
                  <a:t>, with noise sample inputs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𝐾</m:t>
                        </m:r>
                      </m:sup>
                    </m:sSup>
                  </m:oMath>
                </a14:m>
                <a:r>
                  <a:rPr lang="en-US" dirty="0"/>
                  <a:t> drawn from normalized Gaussian distributions.</a:t>
                </a:r>
              </a:p>
              <a:p>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𝐺</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d>
                      <m:r>
                        <a:rPr lang="en-US" b="0" i="1" smtClean="0">
                          <a:latin typeface="Cambria Math" panose="02040503050406030204" pitchFamily="18" charset="0"/>
                        </a:rPr>
                        <m:t>,  </m:t>
                      </m:r>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𝐾</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𝐾</m:t>
                              </m:r>
                            </m:sub>
                          </m:sSub>
                        </m:e>
                      </m:d>
                    </m:oMath>
                  </m:oMathPara>
                </a14:m>
                <a:endParaRPr lang="en-GB" dirty="0"/>
              </a:p>
              <a:p>
                <a:pPr marL="0" indent="0">
                  <a:buNone/>
                </a:pPr>
                <a:endParaRPr lang="en-GB" dirty="0"/>
              </a:p>
              <a:p>
                <a:pPr marL="0" indent="0">
                  <a:buNone/>
                </a:pPr>
                <a:r>
                  <a:rPr lang="en-GB" dirty="0"/>
                  <a:t>The training objective for </a:t>
                </a:r>
                <a14:m>
                  <m:oMath xmlns:m="http://schemas.openxmlformats.org/officeDocument/2006/math">
                    <m:r>
                      <a:rPr lang="en-GB" i="1" dirty="0" smtClean="0">
                        <a:latin typeface="Cambria Math" panose="02040503050406030204" pitchFamily="18" charset="0"/>
                      </a:rPr>
                      <m:t>𝐺</m:t>
                    </m:r>
                  </m:oMath>
                </a14:m>
                <a:r>
                  <a:rPr lang="en-GB" dirty="0"/>
                  <a:t>, is then to ensure that the distribution of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𝑋</m:t>
                        </m:r>
                      </m:e>
                    </m:acc>
                  </m:oMath>
                </a14:m>
                <a:r>
                  <a:rPr lang="en-GB" dirty="0"/>
                  <a:t> matches the one of our original dataset </a:t>
                </a:r>
                <a14:m>
                  <m:oMath xmlns:m="http://schemas.openxmlformats.org/officeDocument/2006/math">
                    <m:r>
                      <a:rPr lang="en-US" b="0" i="1" smtClean="0">
                        <a:latin typeface="Cambria Math" panose="02040503050406030204" pitchFamily="18" charset="0"/>
                      </a:rPr>
                      <m:t>𝑋</m:t>
                    </m:r>
                  </m:oMath>
                </a14:m>
                <a:r>
                  <a:rPr lang="en-GB" dirty="0"/>
                  <a:t>.</a:t>
                </a:r>
              </a:p>
            </p:txBody>
          </p:sp>
        </mc:Choice>
        <mc:Fallback xmlns="">
          <p:sp>
            <p:nvSpPr>
              <p:cNvPr id="4" name="Content Placeholder 3">
                <a:extLst>
                  <a:ext uri="{FF2B5EF4-FFF2-40B4-BE49-F238E27FC236}">
                    <a16:creationId xmlns:a16="http://schemas.microsoft.com/office/drawing/2014/main" id="{74F9F2B0-5F0C-422B-B797-CA84E32763C0}"/>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412"/>
                </a:stretch>
              </a:blipFill>
            </p:spPr>
            <p:txBody>
              <a:bodyPr/>
              <a:lstStyle/>
              <a:p>
                <a:r>
                  <a:rPr lang="en-GB">
                    <a:noFill/>
                  </a:rPr>
                  <a:t> </a:t>
                </a:r>
              </a:p>
            </p:txBody>
          </p:sp>
        </mc:Fallback>
      </mc:AlternateContent>
    </p:spTree>
    <p:extLst>
      <p:ext uri="{BB962C8B-B14F-4D97-AF65-F5344CB8AC3E}">
        <p14:creationId xmlns:p14="http://schemas.microsoft.com/office/powerpoint/2010/main" val="31648751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4BCEE-BC8A-3904-3FED-9529067B4142}"/>
              </a:ext>
            </a:extLst>
          </p:cNvPr>
          <p:cNvSpPr>
            <a:spLocks noGrp="1"/>
          </p:cNvSpPr>
          <p:nvPr>
            <p:ph type="title"/>
          </p:nvPr>
        </p:nvSpPr>
        <p:spPr/>
        <p:txBody>
          <a:bodyPr/>
          <a:lstStyle/>
          <a:p>
            <a:r>
              <a:rPr lang="en-GB" dirty="0"/>
              <a:t>A (not so?) crazy idea</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588794-0EA6-2A2A-2E9B-A3BED4DF0246}"/>
                  </a:ext>
                </a:extLst>
              </p:cNvPr>
              <p:cNvSpPr>
                <a:spLocks noGrp="1"/>
              </p:cNvSpPr>
              <p:nvPr>
                <p:ph idx="1"/>
              </p:nvPr>
            </p:nvSpPr>
            <p:spPr/>
            <p:txBody>
              <a:bodyPr/>
              <a:lstStyle/>
              <a:p>
                <a:pPr marL="0" indent="0">
                  <a:buNone/>
                </a:pPr>
                <a:r>
                  <a:rPr lang="en-GB" b="1" dirty="0"/>
                  <a:t>Idea: </a:t>
                </a:r>
                <a:r>
                  <a:rPr lang="en-GB" dirty="0"/>
                  <a:t>what if instead of noising the image in one step, and denoising it in one call of the model, we try iterative noising and denoising?</a:t>
                </a:r>
              </a:p>
              <a:p>
                <a:r>
                  <a:rPr lang="en-GB" b="1" dirty="0"/>
                  <a:t>Training procedure: </a:t>
                </a:r>
                <a:r>
                  <a:rPr lang="en-GB" dirty="0"/>
                  <a:t>Use original images from MNIST and noise them </a:t>
                </a:r>
                <a14:m>
                  <m:oMath xmlns:m="http://schemas.openxmlformats.org/officeDocument/2006/math">
                    <m:r>
                      <a:rPr lang="en-GB" i="1" dirty="0" smtClean="0">
                        <a:latin typeface="Cambria Math" panose="02040503050406030204" pitchFamily="18" charset="0"/>
                      </a:rPr>
                      <m:t>𝑇</m:t>
                    </m:r>
                  </m:oMath>
                </a14:m>
                <a:r>
                  <a:rPr lang="en-GB" dirty="0"/>
                  <a:t> times in a row. Then go backwards and train model </a:t>
                </a:r>
                <a14:m>
                  <m:oMath xmlns:m="http://schemas.openxmlformats.org/officeDocument/2006/math">
                    <m:r>
                      <a:rPr lang="en-GB" i="1" dirty="0" smtClean="0">
                        <a:latin typeface="Cambria Math" panose="02040503050406030204" pitchFamily="18" charset="0"/>
                      </a:rPr>
                      <m:t>𝑚</m:t>
                    </m:r>
                  </m:oMath>
                </a14:m>
                <a:r>
                  <a:rPr lang="en-GB" dirty="0"/>
                  <a:t> on denoising each step and pair of images </a:t>
                </a:r>
                <a14:m>
                  <m:oMath xmlns:m="http://schemas.openxmlformats.org/officeDocument/2006/math">
                    <m:r>
                      <a:rPr lang="en-GB" b="0" i="0"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𝑡</m:t>
                        </m:r>
                      </m:sub>
                    </m:sSub>
                    <m:r>
                      <a:rPr lang="en-GB" b="0" i="0"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𝑡</m:t>
                        </m:r>
                        <m:r>
                          <a:rPr lang="en-GB" b="0" i="1" dirty="0" smtClean="0">
                            <a:latin typeface="Cambria Math" panose="02040503050406030204" pitchFamily="18" charset="0"/>
                          </a:rPr>
                          <m:t>−1</m:t>
                        </m:r>
                      </m:sub>
                    </m:sSub>
                    <m:r>
                      <a:rPr lang="en-GB" b="0" i="1" dirty="0" smtClean="0">
                        <a:latin typeface="Cambria Math" panose="02040503050406030204" pitchFamily="18" charset="0"/>
                      </a:rPr>
                      <m:t>)</m:t>
                    </m:r>
                  </m:oMath>
                </a14:m>
                <a:r>
                  <a:rPr lang="en-GB" dirty="0"/>
                  <a:t>.</a:t>
                </a:r>
              </a:p>
              <a:p>
                <a:r>
                  <a:rPr lang="en-GB" dirty="0"/>
                  <a:t>Use MSE loss and training procedure similar as before.</a:t>
                </a:r>
                <a:endParaRPr lang="en-SG" dirty="0"/>
              </a:p>
            </p:txBody>
          </p:sp>
        </mc:Choice>
        <mc:Fallback xmlns="">
          <p:sp>
            <p:nvSpPr>
              <p:cNvPr id="3" name="Content Placeholder 2">
                <a:extLst>
                  <a:ext uri="{FF2B5EF4-FFF2-40B4-BE49-F238E27FC236}">
                    <a16:creationId xmlns:a16="http://schemas.microsoft.com/office/drawing/2014/main" id="{C1588794-0EA6-2A2A-2E9B-A3BED4DF0246}"/>
                  </a:ext>
                </a:extLst>
              </p:cNvPr>
              <p:cNvSpPr>
                <a:spLocks noGrp="1" noRot="1" noChangeAspect="1" noMove="1" noResize="1" noEditPoints="1" noAdjustHandles="1" noChangeArrowheads="1" noChangeShapeType="1" noTextEdit="1"/>
              </p:cNvSpPr>
              <p:nvPr>
                <p:ph idx="1"/>
              </p:nvPr>
            </p:nvSpPr>
            <p:spPr>
              <a:blipFill>
                <a:blip r:embed="rId2"/>
                <a:stretch>
                  <a:fillRect l="-1217" t="-2241" r="-522"/>
                </a:stretch>
              </a:blipFill>
            </p:spPr>
            <p:txBody>
              <a:bodyPr/>
              <a:lstStyle/>
              <a:p>
                <a:r>
                  <a:rPr lang="en-GB">
                    <a:noFill/>
                  </a:rPr>
                  <a:t> </a:t>
                </a:r>
              </a:p>
            </p:txBody>
          </p:sp>
        </mc:Fallback>
      </mc:AlternateContent>
      <p:pic>
        <p:nvPicPr>
          <p:cNvPr id="5" name="Picture 4" descr="Diagram&#10;&#10;Description automatically generated">
            <a:extLst>
              <a:ext uri="{FF2B5EF4-FFF2-40B4-BE49-F238E27FC236}">
                <a16:creationId xmlns:a16="http://schemas.microsoft.com/office/drawing/2014/main" id="{F3E66870-032F-B160-BA9C-0F034BED0C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809915"/>
            <a:ext cx="12192000" cy="1978121"/>
          </a:xfrm>
          <a:prstGeom prst="rect">
            <a:avLst/>
          </a:prstGeom>
        </p:spPr>
      </p:pic>
    </p:spTree>
    <p:extLst>
      <p:ext uri="{BB962C8B-B14F-4D97-AF65-F5344CB8AC3E}">
        <p14:creationId xmlns:p14="http://schemas.microsoft.com/office/powerpoint/2010/main" val="38894456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66F56-D85F-141B-DD86-F70F4CDBD7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F53943-A184-B922-13A9-9C94C7CBC6E6}"/>
              </a:ext>
            </a:extLst>
          </p:cNvPr>
          <p:cNvSpPr>
            <a:spLocks noGrp="1"/>
          </p:cNvSpPr>
          <p:nvPr>
            <p:ph type="title"/>
          </p:nvPr>
        </p:nvSpPr>
        <p:spPr/>
        <p:txBody>
          <a:bodyPr/>
          <a:lstStyle/>
          <a:p>
            <a:r>
              <a:rPr lang="en-GB" dirty="0"/>
              <a:t>A basic Diffusion Model setup</a:t>
            </a:r>
            <a:endParaRPr lang="en-SG" dirty="0"/>
          </a:p>
        </p:txBody>
      </p:sp>
      <p:sp>
        <p:nvSpPr>
          <p:cNvPr id="4" name="Content Placeholder 3">
            <a:extLst>
              <a:ext uri="{FF2B5EF4-FFF2-40B4-BE49-F238E27FC236}">
                <a16:creationId xmlns:a16="http://schemas.microsoft.com/office/drawing/2014/main" id="{410F5CE3-1873-508C-EF6E-21750809F852}"/>
              </a:ext>
            </a:extLst>
          </p:cNvPr>
          <p:cNvSpPr>
            <a:spLocks noGrp="1"/>
          </p:cNvSpPr>
          <p:nvPr>
            <p:ph sz="half" idx="1"/>
          </p:nvPr>
        </p:nvSpPr>
        <p:spPr>
          <a:xfrm>
            <a:off x="838200" y="1825624"/>
            <a:ext cx="5181600" cy="4891577"/>
          </a:xfrm>
        </p:spPr>
        <p:txBody>
          <a:bodyPr/>
          <a:lstStyle/>
          <a:p>
            <a:pPr marL="0" indent="0">
              <a:buNone/>
            </a:pPr>
            <a:r>
              <a:rPr lang="en-GB" dirty="0"/>
              <a:t>First, we need a toy dataset.</a:t>
            </a:r>
          </a:p>
          <a:p>
            <a:r>
              <a:rPr lang="en-GB" dirty="0"/>
              <a:t>For simplicity, we will rely on MNIST and will attempt to train a model that can generate MNIST-like images from noise.</a:t>
            </a:r>
          </a:p>
          <a:p>
            <a:r>
              <a:rPr lang="en-GB" dirty="0"/>
              <a:t>As in previous lectures, we will prepare our dataset and </a:t>
            </a:r>
            <a:r>
              <a:rPr lang="en-GB" dirty="0" err="1"/>
              <a:t>dataloader</a:t>
            </a:r>
            <a:r>
              <a:rPr lang="en-GB" dirty="0"/>
              <a:t> objects.</a:t>
            </a:r>
          </a:p>
          <a:p>
            <a:r>
              <a:rPr lang="en-GB" dirty="0"/>
              <a:t>Nothing particularly difficult or exciting here.</a:t>
            </a:r>
            <a:endParaRPr lang="en-SG" dirty="0"/>
          </a:p>
        </p:txBody>
      </p:sp>
      <p:pic>
        <p:nvPicPr>
          <p:cNvPr id="8" name="Picture 7">
            <a:extLst>
              <a:ext uri="{FF2B5EF4-FFF2-40B4-BE49-F238E27FC236}">
                <a16:creationId xmlns:a16="http://schemas.microsoft.com/office/drawing/2014/main" id="{5DF19728-3929-8339-7DE0-B533CBC46086}"/>
              </a:ext>
            </a:extLst>
          </p:cNvPr>
          <p:cNvPicPr>
            <a:picLocks noChangeAspect="1"/>
          </p:cNvPicPr>
          <p:nvPr/>
        </p:nvPicPr>
        <p:blipFill>
          <a:blip r:embed="rId2"/>
          <a:stretch>
            <a:fillRect/>
          </a:stretch>
        </p:blipFill>
        <p:spPr>
          <a:xfrm>
            <a:off x="6019800" y="1601298"/>
            <a:ext cx="5936554" cy="4891577"/>
          </a:xfrm>
          <a:prstGeom prst="rect">
            <a:avLst/>
          </a:prstGeom>
        </p:spPr>
      </p:pic>
    </p:spTree>
    <p:extLst>
      <p:ext uri="{BB962C8B-B14F-4D97-AF65-F5344CB8AC3E}">
        <p14:creationId xmlns:p14="http://schemas.microsoft.com/office/powerpoint/2010/main" val="6127271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4E2DE-BEE0-CFD5-65D0-56DEEB4E32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98C784-A78E-D702-16D2-F239A2535599}"/>
              </a:ext>
            </a:extLst>
          </p:cNvPr>
          <p:cNvSpPr>
            <a:spLocks noGrp="1"/>
          </p:cNvSpPr>
          <p:nvPr>
            <p:ph type="title"/>
          </p:nvPr>
        </p:nvSpPr>
        <p:spPr/>
        <p:txBody>
          <a:bodyPr/>
          <a:lstStyle/>
          <a:p>
            <a:r>
              <a:rPr lang="en-GB" dirty="0"/>
              <a:t>A basic Diffusion Model setup</a:t>
            </a:r>
            <a:endParaRPr lang="en-SG" dirty="0"/>
          </a:p>
        </p:txBody>
      </p:sp>
      <p:sp>
        <p:nvSpPr>
          <p:cNvPr id="4" name="Content Placeholder 3">
            <a:extLst>
              <a:ext uri="{FF2B5EF4-FFF2-40B4-BE49-F238E27FC236}">
                <a16:creationId xmlns:a16="http://schemas.microsoft.com/office/drawing/2014/main" id="{555B5E5F-5082-044A-235C-6F8D1AF1F581}"/>
              </a:ext>
            </a:extLst>
          </p:cNvPr>
          <p:cNvSpPr>
            <a:spLocks noGrp="1"/>
          </p:cNvSpPr>
          <p:nvPr>
            <p:ph idx="1"/>
          </p:nvPr>
        </p:nvSpPr>
        <p:spPr/>
        <p:txBody>
          <a:bodyPr/>
          <a:lstStyle/>
          <a:p>
            <a:pPr marL="0" indent="0">
              <a:buNone/>
            </a:pPr>
            <a:r>
              <a:rPr lang="en-GB" dirty="0"/>
              <a:t>Next, we need a noising function, whose job is to progressively add noise to MNIST images</a:t>
            </a:r>
          </a:p>
          <a:p>
            <a:r>
              <a:rPr lang="en-GB" dirty="0"/>
              <a:t>Define a noise scheduler, have it progressively add more noise.</a:t>
            </a:r>
          </a:p>
          <a:p>
            <a:r>
              <a:rPr lang="en-SG" dirty="0"/>
              <a:t>Cosine beta scheduler: on early timesteps, add little noise, on late timesteps, add more noise, smooth transition.</a:t>
            </a:r>
          </a:p>
        </p:txBody>
      </p:sp>
      <p:pic>
        <p:nvPicPr>
          <p:cNvPr id="5" name="Picture 4">
            <a:extLst>
              <a:ext uri="{FF2B5EF4-FFF2-40B4-BE49-F238E27FC236}">
                <a16:creationId xmlns:a16="http://schemas.microsoft.com/office/drawing/2014/main" id="{F1614BE0-DC17-A9A8-2F00-4E49A5FE56C5}"/>
              </a:ext>
            </a:extLst>
          </p:cNvPr>
          <p:cNvPicPr>
            <a:picLocks noChangeAspect="1"/>
          </p:cNvPicPr>
          <p:nvPr/>
        </p:nvPicPr>
        <p:blipFill>
          <a:blip r:embed="rId2"/>
          <a:stretch>
            <a:fillRect/>
          </a:stretch>
        </p:blipFill>
        <p:spPr>
          <a:xfrm>
            <a:off x="896347" y="4381455"/>
            <a:ext cx="10457453" cy="2170672"/>
          </a:xfrm>
          <a:prstGeom prst="rect">
            <a:avLst/>
          </a:prstGeom>
        </p:spPr>
      </p:pic>
    </p:spTree>
    <p:extLst>
      <p:ext uri="{BB962C8B-B14F-4D97-AF65-F5344CB8AC3E}">
        <p14:creationId xmlns:p14="http://schemas.microsoft.com/office/powerpoint/2010/main" val="16413836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46518-1271-8245-7232-C3CE350341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AEBE8B-6EB3-A3AF-1E5E-47818CDA8D3A}"/>
              </a:ext>
            </a:extLst>
          </p:cNvPr>
          <p:cNvSpPr>
            <a:spLocks noGrp="1"/>
          </p:cNvSpPr>
          <p:nvPr>
            <p:ph type="title"/>
          </p:nvPr>
        </p:nvSpPr>
        <p:spPr/>
        <p:txBody>
          <a:bodyPr/>
          <a:lstStyle/>
          <a:p>
            <a:r>
              <a:rPr lang="en-GB" dirty="0"/>
              <a:t>A basic Diffusion Model setup</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656A572-526C-04F7-4636-A229C197C475}"/>
                  </a:ext>
                </a:extLst>
              </p:cNvPr>
              <p:cNvSpPr>
                <a:spLocks noGrp="1"/>
              </p:cNvSpPr>
              <p:nvPr>
                <p:ph sz="half" idx="1"/>
              </p:nvPr>
            </p:nvSpPr>
            <p:spPr>
              <a:xfrm>
                <a:off x="838200" y="1825625"/>
                <a:ext cx="4953000" cy="4351338"/>
              </a:xfrm>
            </p:spPr>
            <p:txBody>
              <a:bodyPr>
                <a:normAutofit/>
              </a:bodyPr>
              <a:lstStyle/>
              <a:p>
                <a:pPr marL="0" indent="0">
                  <a:buNone/>
                </a:pPr>
                <a:r>
                  <a:rPr lang="en-GB" dirty="0"/>
                  <a:t>For a given number of timesteps, for instance </a:t>
                </a:r>
                <a14:m>
                  <m:oMath xmlns:m="http://schemas.openxmlformats.org/officeDocument/2006/math">
                    <m:r>
                      <a:rPr lang="en-GB" i="1" dirty="0" smtClean="0">
                        <a:latin typeface="Cambria Math" panose="02040503050406030204" pitchFamily="18" charset="0"/>
                      </a:rPr>
                      <m:t>𝑇</m:t>
                    </m:r>
                    <m:r>
                      <a:rPr lang="en-GB" i="1" dirty="0" smtClean="0">
                        <a:latin typeface="Cambria Math" panose="02040503050406030204" pitchFamily="18" charset="0"/>
                      </a:rPr>
                      <m:t> = 1000</m:t>
                    </m:r>
                  </m:oMath>
                </a14:m>
                <a:r>
                  <a:rPr lang="en-GB" dirty="0"/>
                  <a:t>,</a:t>
                </a:r>
              </a:p>
              <a:p>
                <a:r>
                  <a:rPr lang="en-GB" dirty="0"/>
                  <a:t>Generate 1000 beta values using our cosine beta noise scheduler.</a:t>
                </a:r>
              </a:p>
              <a:p>
                <a:r>
                  <a:rPr lang="en-GB" dirty="0"/>
                  <a:t>As can be seen, the noise amplitude </a:t>
                </a:r>
                <a14:m>
                  <m:oMath xmlns:m="http://schemas.openxmlformats.org/officeDocument/2006/math">
                    <m:r>
                      <a:rPr lang="en-GB" b="0" i="1" smtClean="0">
                        <a:latin typeface="Cambria Math" panose="02040503050406030204" pitchFamily="18" charset="0"/>
                      </a:rPr>
                      <m:t>𝛽</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oMath>
                </a14:m>
                <a:r>
                  <a:rPr lang="en-SG" dirty="0"/>
                  <a:t> has values that are progressively increasing with the value </a:t>
                </a:r>
                <a14:m>
                  <m:oMath xmlns:m="http://schemas.openxmlformats.org/officeDocument/2006/math">
                    <m:r>
                      <a:rPr lang="en-GB" b="0" i="1" smtClean="0">
                        <a:latin typeface="Cambria Math" panose="02040503050406030204" pitchFamily="18" charset="0"/>
                      </a:rPr>
                      <m:t>𝑡</m:t>
                    </m:r>
                    <m:r>
                      <a:rPr lang="en-GB" b="0" i="1" smtClean="0">
                        <a:latin typeface="Cambria Math" panose="02040503050406030204" pitchFamily="18" charset="0"/>
                      </a:rPr>
                      <m:t>∈(0, 1000)</m:t>
                    </m:r>
                  </m:oMath>
                </a14:m>
                <a:r>
                  <a:rPr lang="en-SG" dirty="0"/>
                  <a:t>.</a:t>
                </a:r>
              </a:p>
            </p:txBody>
          </p:sp>
        </mc:Choice>
        <mc:Fallback xmlns="">
          <p:sp>
            <p:nvSpPr>
              <p:cNvPr id="4" name="Content Placeholder 3">
                <a:extLst>
                  <a:ext uri="{FF2B5EF4-FFF2-40B4-BE49-F238E27FC236}">
                    <a16:creationId xmlns:a16="http://schemas.microsoft.com/office/drawing/2014/main" id="{A656A572-526C-04F7-4636-A229C197C475}"/>
                  </a:ext>
                </a:extLst>
              </p:cNvPr>
              <p:cNvSpPr>
                <a:spLocks noGrp="1" noRot="1" noChangeAspect="1" noMove="1" noResize="1" noEditPoints="1" noAdjustHandles="1" noChangeArrowheads="1" noChangeShapeType="1" noTextEdit="1"/>
              </p:cNvSpPr>
              <p:nvPr>
                <p:ph sz="half" idx="1"/>
              </p:nvPr>
            </p:nvSpPr>
            <p:spPr>
              <a:xfrm>
                <a:off x="838200" y="1825625"/>
                <a:ext cx="4953000" cy="4351338"/>
              </a:xfrm>
              <a:blipFill>
                <a:blip r:embed="rId2"/>
                <a:stretch>
                  <a:fillRect l="-2586" t="-2241" r="-3818"/>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FD78C30E-96C3-31A1-9243-4CC9E4E59B49}"/>
              </a:ext>
            </a:extLst>
          </p:cNvPr>
          <p:cNvPicPr>
            <a:picLocks noChangeAspect="1"/>
          </p:cNvPicPr>
          <p:nvPr/>
        </p:nvPicPr>
        <p:blipFill>
          <a:blip r:embed="rId3"/>
          <a:stretch>
            <a:fillRect/>
          </a:stretch>
        </p:blipFill>
        <p:spPr>
          <a:xfrm>
            <a:off x="6019800" y="2024743"/>
            <a:ext cx="6060845" cy="3805842"/>
          </a:xfrm>
          <a:prstGeom prst="rect">
            <a:avLst/>
          </a:prstGeom>
        </p:spPr>
      </p:pic>
    </p:spTree>
    <p:extLst>
      <p:ext uri="{BB962C8B-B14F-4D97-AF65-F5344CB8AC3E}">
        <p14:creationId xmlns:p14="http://schemas.microsoft.com/office/powerpoint/2010/main" val="41645759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B02889-645D-5290-CC10-FE21677FBB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117BDA-C17D-9CF0-FC36-D30C67EBDB61}"/>
              </a:ext>
            </a:extLst>
          </p:cNvPr>
          <p:cNvSpPr>
            <a:spLocks noGrp="1"/>
          </p:cNvSpPr>
          <p:nvPr>
            <p:ph type="title"/>
          </p:nvPr>
        </p:nvSpPr>
        <p:spPr/>
        <p:txBody>
          <a:bodyPr/>
          <a:lstStyle/>
          <a:p>
            <a:r>
              <a:rPr lang="en-GB" dirty="0"/>
              <a:t>A basic Diffusion Model setup</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62B3B42-B74E-4FD6-BDCC-880D46D52BD8}"/>
                  </a:ext>
                </a:extLst>
              </p:cNvPr>
              <p:cNvSpPr>
                <a:spLocks noGrp="1"/>
              </p:cNvSpPr>
              <p:nvPr>
                <p:ph idx="1"/>
              </p:nvPr>
            </p:nvSpPr>
            <p:spPr>
              <a:xfrm>
                <a:off x="838200" y="1825624"/>
                <a:ext cx="10515600" cy="5032375"/>
              </a:xfrm>
            </p:spPr>
            <p:txBody>
              <a:bodyPr>
                <a:normAutofit/>
              </a:bodyPr>
              <a:lstStyle/>
              <a:p>
                <a:pPr marL="0" indent="0">
                  <a:buNone/>
                </a:pPr>
                <a:r>
                  <a:rPr lang="en-GB" dirty="0"/>
                  <a:t>Finally, define a forward diffusion function, whose objective is to progressively noise the MNIST images.</a:t>
                </a:r>
              </a:p>
              <a:p>
                <a:r>
                  <a:rPr lang="en-GB" dirty="0"/>
                  <a:t>Apply noise using the noise amplitude </a:t>
                </a:r>
                <a14:m>
                  <m:oMath xmlns:m="http://schemas.openxmlformats.org/officeDocument/2006/math">
                    <m:r>
                      <a:rPr lang="en-GB" b="0" i="1" smtClean="0">
                        <a:latin typeface="Cambria Math" panose="02040503050406030204" pitchFamily="18" charset="0"/>
                      </a:rPr>
                      <m:t>𝛽</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oMath>
                </a14:m>
                <a:r>
                  <a:rPr lang="en-SG" dirty="0"/>
                  <a:t> on each time step </a:t>
                </a:r>
                <a14:m>
                  <m:oMath xmlns:m="http://schemas.openxmlformats.org/officeDocument/2006/math">
                    <m:r>
                      <a:rPr lang="en-GB" i="1">
                        <a:latin typeface="Cambria Math" panose="02040503050406030204" pitchFamily="18" charset="0"/>
                      </a:rPr>
                      <m:t>𝑡</m:t>
                    </m:r>
                    <m:r>
                      <a:rPr lang="en-GB" i="1">
                        <a:latin typeface="Cambria Math" panose="02040503050406030204" pitchFamily="18" charset="0"/>
                      </a:rPr>
                      <m:t>∈(0, 1000)</m:t>
                    </m:r>
                  </m:oMath>
                </a14:m>
                <a:r>
                  <a:rPr lang="en-SG" dirty="0"/>
                  <a:t>. Return all progressively noised images and noises applied.</a:t>
                </a:r>
              </a:p>
              <a:p>
                <a:r>
                  <a:rPr lang="en-SG" dirty="0"/>
                  <a:t>More specifically, we have</a:t>
                </a:r>
              </a:p>
              <a:p>
                <a:pPr marL="0" indent="0">
                  <a:buNone/>
                </a:pPr>
                <a14:m>
                  <m:oMathPara xmlns:m="http://schemas.openxmlformats.org/officeDocument/2006/math">
                    <m:oMathParaPr>
                      <m:jc m:val="centerGroup"/>
                    </m:oMathParaPr>
                    <m:oMath xmlns:m="http://schemas.openxmlformats.org/officeDocument/2006/math">
                      <m:sSub>
                        <m:sSubPr>
                          <m:ctrlPr>
                            <a:rPr lang="en-SG" i="1" dirty="0" err="1" smtClean="0">
                              <a:latin typeface="Cambria Math" panose="02040503050406030204" pitchFamily="18" charset="0"/>
                            </a:rPr>
                          </m:ctrlPr>
                        </m:sSubPr>
                        <m:e>
                          <m:r>
                            <a:rPr lang="en-SG" i="1" dirty="0" smtClean="0">
                              <a:latin typeface="Cambria Math" panose="02040503050406030204" pitchFamily="18" charset="0"/>
                            </a:rPr>
                            <m:t>𝑥</m:t>
                          </m:r>
                        </m:e>
                        <m:sub>
                          <m:r>
                            <a:rPr lang="en-SG" i="1" dirty="0" err="1">
                              <a:latin typeface="Cambria Math" panose="02040503050406030204" pitchFamily="18" charset="0"/>
                            </a:rPr>
                            <m:t>𝑡</m:t>
                          </m:r>
                        </m:sub>
                      </m:sSub>
                      <m:r>
                        <a:rPr lang="en-SG" i="1" dirty="0">
                          <a:latin typeface="Cambria Math" panose="02040503050406030204" pitchFamily="18" charset="0"/>
                        </a:rPr>
                        <m:t>=</m:t>
                      </m:r>
                      <m:rad>
                        <m:radPr>
                          <m:degHide m:val="on"/>
                          <m:ctrlPr>
                            <a:rPr lang="en-SG" i="1" dirty="0" smtClean="0">
                              <a:latin typeface="Cambria Math" panose="02040503050406030204" pitchFamily="18" charset="0"/>
                            </a:rPr>
                          </m:ctrlPr>
                        </m:radPr>
                        <m:deg/>
                        <m:e>
                          <m:sSub>
                            <m:sSubPr>
                              <m:ctrlPr>
                                <a:rPr lang="en-SG" i="1" dirty="0" err="1" smtClean="0">
                                  <a:latin typeface="Cambria Math" panose="02040503050406030204" pitchFamily="18" charset="0"/>
                                </a:rPr>
                              </m:ctrlPr>
                            </m:sSubPr>
                            <m:e>
                              <m:r>
                                <a:rPr lang="en-SG" i="1" dirty="0" smtClean="0">
                                  <a:latin typeface="Cambria Math" panose="02040503050406030204" pitchFamily="18" charset="0"/>
                                </a:rPr>
                                <m:t>𝛼</m:t>
                              </m:r>
                            </m:e>
                            <m:sub>
                              <m:r>
                                <a:rPr lang="en-SG" i="1" dirty="0" err="1">
                                  <a:latin typeface="Cambria Math" panose="02040503050406030204" pitchFamily="18" charset="0"/>
                                </a:rPr>
                                <m:t>𝑡</m:t>
                              </m:r>
                            </m:sub>
                          </m:sSub>
                        </m:e>
                      </m:rad>
                      <m:sSub>
                        <m:sSubPr>
                          <m:ctrlPr>
                            <a:rPr lang="en-SG" i="1" dirty="0">
                              <a:latin typeface="Cambria Math" panose="02040503050406030204" pitchFamily="18" charset="0"/>
                            </a:rPr>
                          </m:ctrlPr>
                        </m:sSubPr>
                        <m:e>
                          <m:r>
                            <a:rPr lang="en-SG" i="1" dirty="0">
                              <a:latin typeface="Cambria Math" panose="02040503050406030204" pitchFamily="18" charset="0"/>
                            </a:rPr>
                            <m:t>𝑥</m:t>
                          </m:r>
                        </m:e>
                        <m:sub>
                          <m:r>
                            <a:rPr lang="en-GB" i="1" dirty="0">
                              <a:latin typeface="Cambria Math" panose="02040503050406030204" pitchFamily="18" charset="0"/>
                            </a:rPr>
                            <m:t>𝑡</m:t>
                          </m:r>
                          <m:r>
                            <a:rPr lang="en-GB" i="1" dirty="0">
                              <a:latin typeface="Cambria Math" panose="02040503050406030204" pitchFamily="18" charset="0"/>
                            </a:rPr>
                            <m:t>−1</m:t>
                          </m:r>
                        </m:sub>
                      </m:sSub>
                      <m:r>
                        <a:rPr lang="en-SG" i="1" dirty="0">
                          <a:latin typeface="Cambria Math" panose="02040503050406030204" pitchFamily="18" charset="0"/>
                        </a:rPr>
                        <m:t>+</m:t>
                      </m:r>
                      <m:rad>
                        <m:radPr>
                          <m:degHide m:val="on"/>
                          <m:ctrlPr>
                            <a:rPr lang="en-SG" i="1" dirty="0" smtClean="0">
                              <a:latin typeface="Cambria Math" panose="02040503050406030204" pitchFamily="18" charset="0"/>
                            </a:rPr>
                          </m:ctrlPr>
                        </m:radPr>
                        <m:deg/>
                        <m:e>
                          <m:r>
                            <a:rPr lang="en-SG" i="1" dirty="0">
                              <a:latin typeface="Cambria Math" panose="02040503050406030204" pitchFamily="18" charset="0"/>
                            </a:rPr>
                            <m:t>1−</m:t>
                          </m:r>
                          <m:sSub>
                            <m:sSubPr>
                              <m:ctrlPr>
                                <a:rPr lang="en-SG" i="1" dirty="0" err="1">
                                  <a:latin typeface="Cambria Math" panose="02040503050406030204" pitchFamily="18" charset="0"/>
                                </a:rPr>
                              </m:ctrlPr>
                            </m:sSubPr>
                            <m:e>
                              <m:r>
                                <a:rPr lang="en-SG" i="1" dirty="0">
                                  <a:latin typeface="Cambria Math" panose="02040503050406030204" pitchFamily="18" charset="0"/>
                                </a:rPr>
                                <m:t>𝛼</m:t>
                              </m:r>
                            </m:e>
                            <m:sub>
                              <m:r>
                                <a:rPr lang="en-SG" i="1" dirty="0" err="1">
                                  <a:latin typeface="Cambria Math" panose="02040503050406030204" pitchFamily="18" charset="0"/>
                                </a:rPr>
                                <m:t>𝑡</m:t>
                              </m:r>
                            </m:sub>
                          </m:sSub>
                        </m:e>
                      </m:rad>
                      <m:r>
                        <a:rPr lang="en-SG" i="1" dirty="0">
                          <a:latin typeface="Cambria Math" panose="02040503050406030204" pitchFamily="18" charset="0"/>
                        </a:rPr>
                        <m:t> </m:t>
                      </m:r>
                      <m:r>
                        <a:rPr lang="en-SG" i="1" dirty="0" smtClean="0">
                          <a:latin typeface="Cambria Math" panose="02040503050406030204" pitchFamily="18" charset="0"/>
                        </a:rPr>
                        <m:t>𝜖</m:t>
                      </m:r>
                    </m:oMath>
                  </m:oMathPara>
                </a14:m>
                <a:endParaRPr lang="en-SG" dirty="0"/>
              </a:p>
              <a:p>
                <a:r>
                  <a:rPr lang="en-SG" dirty="0"/>
                  <a:t>Where </a:t>
                </a:r>
                <a14:m>
                  <m:oMath xmlns:m="http://schemas.openxmlformats.org/officeDocument/2006/math">
                    <m:r>
                      <a:rPr lang="en-GB" i="1" dirty="0" smtClean="0">
                        <a:latin typeface="Cambria Math" panose="02040503050406030204" pitchFamily="18" charset="0"/>
                      </a:rPr>
                      <m:t>𝜖</m:t>
                    </m:r>
                    <m:r>
                      <a:rPr lang="en-GB" i="1" dirty="0" smtClean="0">
                        <a:latin typeface="Cambria Math" panose="02040503050406030204" pitchFamily="18" charset="0"/>
                      </a:rPr>
                      <m:t> </m:t>
                    </m:r>
                  </m:oMath>
                </a14:m>
                <a:r>
                  <a:rPr lang="en-GB" dirty="0"/>
                  <a:t>is a Gaussian noise, with mean zero and variance one, to be added to the image. And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𝛼</m:t>
                        </m:r>
                      </m:e>
                      <m:sub>
                        <m:r>
                          <a:rPr lang="en-GB" b="0" i="1" smtClean="0">
                            <a:latin typeface="Cambria Math" panose="02040503050406030204" pitchFamily="18" charset="0"/>
                          </a:rPr>
                          <m:t>𝑡</m:t>
                        </m:r>
                      </m:sub>
                    </m:sSub>
                  </m:oMath>
                </a14:m>
                <a:r>
                  <a:rPr lang="en-SG" dirty="0"/>
                  <a:t> is defined as</a:t>
                </a:r>
              </a:p>
              <a:p>
                <a:pPr marL="0" indent="0">
                  <a:buNone/>
                </a:pPr>
                <a14:m>
                  <m:oMathPara xmlns:m="http://schemas.openxmlformats.org/officeDocument/2006/math">
                    <m:oMathParaPr>
                      <m:jc m:val="centerGroup"/>
                    </m:oMathParaPr>
                    <m:oMath xmlns:m="http://schemas.openxmlformats.org/officeDocument/2006/math">
                      <m:sSub>
                        <m:sSubPr>
                          <m:ctrlPr>
                            <a:rPr lang="en-SG" i="1" dirty="0" err="1" smtClean="0">
                              <a:latin typeface="Cambria Math" panose="02040503050406030204" pitchFamily="18" charset="0"/>
                            </a:rPr>
                          </m:ctrlPr>
                        </m:sSubPr>
                        <m:e>
                          <m:r>
                            <a:rPr lang="en-SG" i="1" dirty="0" smtClean="0">
                              <a:latin typeface="Cambria Math" panose="02040503050406030204" pitchFamily="18" charset="0"/>
                            </a:rPr>
                            <m:t>𝛼</m:t>
                          </m:r>
                        </m:e>
                        <m:sub>
                          <m:r>
                            <a:rPr lang="en-SG" i="1" dirty="0" err="1">
                              <a:latin typeface="Cambria Math" panose="02040503050406030204" pitchFamily="18" charset="0"/>
                            </a:rPr>
                            <m:t>𝑡</m:t>
                          </m:r>
                        </m:sub>
                      </m:sSub>
                      <m:r>
                        <a:rPr lang="en-GB" b="0" i="1" dirty="0" smtClean="0">
                          <a:latin typeface="Cambria Math" panose="02040503050406030204" pitchFamily="18" charset="0"/>
                        </a:rPr>
                        <m:t>=</m:t>
                      </m:r>
                      <m:r>
                        <a:rPr lang="en-SG" i="1" dirty="0">
                          <a:latin typeface="Cambria Math" panose="02040503050406030204" pitchFamily="18" charset="0"/>
                        </a:rPr>
                        <m:t> </m:t>
                      </m:r>
                      <m:nary>
                        <m:naryPr>
                          <m:chr m:val="∏"/>
                          <m:ctrlPr>
                            <a:rPr lang="en-SG" i="1" dirty="0" smtClean="0">
                              <a:latin typeface="Cambria Math" panose="02040503050406030204" pitchFamily="18" charset="0"/>
                            </a:rPr>
                          </m:ctrlPr>
                        </m:naryPr>
                        <m:sub>
                          <m:r>
                            <m:rPr>
                              <m:brk m:alnAt="23"/>
                            </m:rPr>
                            <a:rPr lang="en-GB" b="0" i="1" dirty="0" smtClean="0">
                              <a:latin typeface="Cambria Math" panose="02040503050406030204" pitchFamily="18" charset="0"/>
                            </a:rPr>
                            <m:t>𝑖</m:t>
                          </m:r>
                          <m:r>
                            <a:rPr lang="en-GB" b="0" i="1" dirty="0" smtClean="0">
                              <a:latin typeface="Cambria Math" panose="02040503050406030204" pitchFamily="18" charset="0"/>
                            </a:rPr>
                            <m:t>=0</m:t>
                          </m:r>
                        </m:sub>
                        <m:sup>
                          <m:r>
                            <a:rPr lang="en-GB" b="0" i="1" dirty="0" smtClean="0">
                              <a:latin typeface="Cambria Math" panose="02040503050406030204" pitchFamily="18" charset="0"/>
                            </a:rPr>
                            <m:t>𝑡</m:t>
                          </m:r>
                        </m:sup>
                        <m:e>
                          <m:r>
                            <a:rPr lang="en-SG" i="1" dirty="0">
                              <a:latin typeface="Cambria Math" panose="02040503050406030204" pitchFamily="18" charset="0"/>
                            </a:rPr>
                            <m:t>(1 −</m:t>
                          </m:r>
                          <m:sSub>
                            <m:sSubPr>
                              <m:ctrlPr>
                                <a:rPr lang="en-SG" i="1" dirty="0" err="1">
                                  <a:latin typeface="Cambria Math" panose="02040503050406030204" pitchFamily="18" charset="0"/>
                                </a:rPr>
                              </m:ctrlPr>
                            </m:sSubPr>
                            <m:e>
                              <m:r>
                                <a:rPr lang="en-SG" i="1" dirty="0">
                                  <a:latin typeface="Cambria Math" panose="02040503050406030204" pitchFamily="18" charset="0"/>
                                </a:rPr>
                                <m:t>𝛽</m:t>
                              </m:r>
                            </m:e>
                            <m:sub>
                              <m:r>
                                <a:rPr lang="en-SG" i="1" dirty="0" err="1">
                                  <a:latin typeface="Cambria Math" panose="02040503050406030204" pitchFamily="18" charset="0"/>
                                </a:rPr>
                                <m:t>𝑖</m:t>
                              </m:r>
                            </m:sub>
                          </m:sSub>
                          <m:r>
                            <a:rPr lang="en-SG" i="1" dirty="0">
                              <a:latin typeface="Cambria Math" panose="02040503050406030204" pitchFamily="18" charset="0"/>
                            </a:rPr>
                            <m:t>)</m:t>
                          </m:r>
                        </m:e>
                      </m:nary>
                    </m:oMath>
                  </m:oMathPara>
                </a14:m>
                <a:endParaRPr lang="en-SG" dirty="0"/>
              </a:p>
              <a:p>
                <a:endParaRPr lang="en-SG" dirty="0"/>
              </a:p>
              <a:p>
                <a:endParaRPr lang="en-SG" dirty="0"/>
              </a:p>
            </p:txBody>
          </p:sp>
        </mc:Choice>
        <mc:Fallback xmlns="">
          <p:sp>
            <p:nvSpPr>
              <p:cNvPr id="4" name="Content Placeholder 3">
                <a:extLst>
                  <a:ext uri="{FF2B5EF4-FFF2-40B4-BE49-F238E27FC236}">
                    <a16:creationId xmlns:a16="http://schemas.microsoft.com/office/drawing/2014/main" id="{E62B3B42-B74E-4FD6-BDCC-880D46D52BD8}"/>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6875888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8994DC-680B-F7EC-760C-83D56515B9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AD0DFA-D40F-BC54-7ABA-6531762D2BD2}"/>
              </a:ext>
            </a:extLst>
          </p:cNvPr>
          <p:cNvSpPr>
            <a:spLocks noGrp="1"/>
          </p:cNvSpPr>
          <p:nvPr>
            <p:ph type="title"/>
          </p:nvPr>
        </p:nvSpPr>
        <p:spPr/>
        <p:txBody>
          <a:bodyPr/>
          <a:lstStyle/>
          <a:p>
            <a:r>
              <a:rPr lang="en-GB" dirty="0"/>
              <a:t>A basic Diffusion Model setup</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2BC4256-CEB6-126C-5312-A9ACE41476FB}"/>
                  </a:ext>
                </a:extLst>
              </p:cNvPr>
              <p:cNvSpPr>
                <a:spLocks noGrp="1"/>
              </p:cNvSpPr>
              <p:nvPr>
                <p:ph idx="1"/>
              </p:nvPr>
            </p:nvSpPr>
            <p:spPr/>
            <p:txBody>
              <a:bodyPr>
                <a:normAutofit/>
              </a:bodyPr>
              <a:lstStyle/>
              <a:p>
                <a:pPr marL="0" indent="0">
                  <a:buNone/>
                </a:pPr>
                <a:r>
                  <a:rPr lang="en-GB" dirty="0"/>
                  <a:t>Finally, define a forward diffusion function, whose objective is to progressively noise the MNIST images.</a:t>
                </a:r>
              </a:p>
              <a:p>
                <a:r>
                  <a:rPr lang="en-GB" dirty="0"/>
                  <a:t>Apply noise using the noise amplitude </a:t>
                </a:r>
                <a14:m>
                  <m:oMath xmlns:m="http://schemas.openxmlformats.org/officeDocument/2006/math">
                    <m:r>
                      <a:rPr lang="en-GB" b="0" i="1" smtClean="0">
                        <a:latin typeface="Cambria Math" panose="02040503050406030204" pitchFamily="18" charset="0"/>
                      </a:rPr>
                      <m:t>𝛽</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oMath>
                </a14:m>
                <a:r>
                  <a:rPr lang="en-SG" dirty="0"/>
                  <a:t> on each time step </a:t>
                </a:r>
                <a14:m>
                  <m:oMath xmlns:m="http://schemas.openxmlformats.org/officeDocument/2006/math">
                    <m:r>
                      <a:rPr lang="en-GB" i="1">
                        <a:latin typeface="Cambria Math" panose="02040503050406030204" pitchFamily="18" charset="0"/>
                      </a:rPr>
                      <m:t>𝑡</m:t>
                    </m:r>
                    <m:r>
                      <a:rPr lang="en-GB" i="1">
                        <a:latin typeface="Cambria Math" panose="02040503050406030204" pitchFamily="18" charset="0"/>
                      </a:rPr>
                      <m:t>∈(0, 1000)</m:t>
                    </m:r>
                  </m:oMath>
                </a14:m>
                <a:r>
                  <a:rPr lang="en-SG" dirty="0"/>
                  <a:t>. Return all progressively noised images and noises applied.</a:t>
                </a:r>
              </a:p>
              <a:p>
                <a:endParaRPr lang="en-SG" dirty="0"/>
              </a:p>
            </p:txBody>
          </p:sp>
        </mc:Choice>
        <mc:Fallback xmlns="">
          <p:sp>
            <p:nvSpPr>
              <p:cNvPr id="4" name="Content Placeholder 3">
                <a:extLst>
                  <a:ext uri="{FF2B5EF4-FFF2-40B4-BE49-F238E27FC236}">
                    <a16:creationId xmlns:a16="http://schemas.microsoft.com/office/drawing/2014/main" id="{62BC4256-CEB6-126C-5312-A9ACE41476FB}"/>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5B36851E-5746-617A-46B3-51B309442883}"/>
              </a:ext>
            </a:extLst>
          </p:cNvPr>
          <p:cNvPicPr>
            <a:picLocks noChangeAspect="1"/>
          </p:cNvPicPr>
          <p:nvPr/>
        </p:nvPicPr>
        <p:blipFill>
          <a:blip r:embed="rId3"/>
          <a:stretch>
            <a:fillRect/>
          </a:stretch>
        </p:blipFill>
        <p:spPr>
          <a:xfrm>
            <a:off x="1518598" y="3876259"/>
            <a:ext cx="9154803" cy="2981741"/>
          </a:xfrm>
          <a:prstGeom prst="rect">
            <a:avLst/>
          </a:prstGeom>
        </p:spPr>
      </p:pic>
    </p:spTree>
    <p:extLst>
      <p:ext uri="{BB962C8B-B14F-4D97-AF65-F5344CB8AC3E}">
        <p14:creationId xmlns:p14="http://schemas.microsoft.com/office/powerpoint/2010/main" val="14557106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DD2972-3B18-E74C-34AE-88F41DFE5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5E5A5A-EAE4-CFC7-ADFE-050FFD38F77C}"/>
              </a:ext>
            </a:extLst>
          </p:cNvPr>
          <p:cNvSpPr>
            <a:spLocks noGrp="1"/>
          </p:cNvSpPr>
          <p:nvPr>
            <p:ph type="title"/>
          </p:nvPr>
        </p:nvSpPr>
        <p:spPr/>
        <p:txBody>
          <a:bodyPr/>
          <a:lstStyle/>
          <a:p>
            <a:pPr marL="0" indent="0">
              <a:buNone/>
            </a:pPr>
            <a:r>
              <a:rPr lang="en-GB" dirty="0"/>
              <a:t>Try it on a single MNIST image!</a:t>
            </a:r>
            <a:endParaRPr lang="en-SG" dirty="0"/>
          </a:p>
        </p:txBody>
      </p:sp>
      <p:pic>
        <p:nvPicPr>
          <p:cNvPr id="6" name="Picture 5">
            <a:extLst>
              <a:ext uri="{FF2B5EF4-FFF2-40B4-BE49-F238E27FC236}">
                <a16:creationId xmlns:a16="http://schemas.microsoft.com/office/drawing/2014/main" id="{B383F7DE-F7D8-74B2-C4E8-2B3BE3864727}"/>
              </a:ext>
            </a:extLst>
          </p:cNvPr>
          <p:cNvPicPr>
            <a:picLocks noChangeAspect="1"/>
          </p:cNvPicPr>
          <p:nvPr/>
        </p:nvPicPr>
        <p:blipFill>
          <a:blip r:embed="rId2"/>
          <a:stretch>
            <a:fillRect/>
          </a:stretch>
        </p:blipFill>
        <p:spPr>
          <a:xfrm>
            <a:off x="2087082" y="1528498"/>
            <a:ext cx="8017835" cy="5329502"/>
          </a:xfrm>
          <a:prstGeom prst="rect">
            <a:avLst/>
          </a:prstGeom>
        </p:spPr>
      </p:pic>
    </p:spTree>
    <p:extLst>
      <p:ext uri="{BB962C8B-B14F-4D97-AF65-F5344CB8AC3E}">
        <p14:creationId xmlns:p14="http://schemas.microsoft.com/office/powerpoint/2010/main" val="575290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08B102-348E-CBC1-8F4D-E9E442B667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ADAE16-A892-5851-8C9A-D83C5D939212}"/>
              </a:ext>
            </a:extLst>
          </p:cNvPr>
          <p:cNvSpPr>
            <a:spLocks noGrp="1"/>
          </p:cNvSpPr>
          <p:nvPr>
            <p:ph type="title"/>
          </p:nvPr>
        </p:nvSpPr>
        <p:spPr/>
        <p:txBody>
          <a:bodyPr/>
          <a:lstStyle/>
          <a:p>
            <a:pPr marL="0" indent="0">
              <a:buNone/>
            </a:pPr>
            <a:r>
              <a:rPr lang="en-GB" dirty="0"/>
              <a:t>Try it on a single MNIST image!</a:t>
            </a:r>
            <a:endParaRPr lang="en-SG" dirty="0"/>
          </a:p>
        </p:txBody>
      </p:sp>
      <p:pic>
        <p:nvPicPr>
          <p:cNvPr id="6" name="Picture 5">
            <a:extLst>
              <a:ext uri="{FF2B5EF4-FFF2-40B4-BE49-F238E27FC236}">
                <a16:creationId xmlns:a16="http://schemas.microsoft.com/office/drawing/2014/main" id="{A4AD499E-23FD-16F3-978E-EDEB7230DE3C}"/>
              </a:ext>
            </a:extLst>
          </p:cNvPr>
          <p:cNvPicPr>
            <a:picLocks noChangeAspect="1"/>
          </p:cNvPicPr>
          <p:nvPr/>
        </p:nvPicPr>
        <p:blipFill>
          <a:blip r:embed="rId2"/>
          <a:stretch>
            <a:fillRect/>
          </a:stretch>
        </p:blipFill>
        <p:spPr>
          <a:xfrm>
            <a:off x="2087082" y="1528498"/>
            <a:ext cx="8017835" cy="5329502"/>
          </a:xfrm>
          <a:prstGeom prst="rect">
            <a:avLst/>
          </a:prstGeom>
        </p:spPr>
      </p:pic>
      <p:pic>
        <p:nvPicPr>
          <p:cNvPr id="8" name="Picture 7">
            <a:extLst>
              <a:ext uri="{FF2B5EF4-FFF2-40B4-BE49-F238E27FC236}">
                <a16:creationId xmlns:a16="http://schemas.microsoft.com/office/drawing/2014/main" id="{688B9B66-2068-486B-B88C-91D00CE354E8}"/>
              </a:ext>
            </a:extLst>
          </p:cNvPr>
          <p:cNvPicPr>
            <a:picLocks noChangeAspect="1"/>
          </p:cNvPicPr>
          <p:nvPr/>
        </p:nvPicPr>
        <p:blipFill>
          <a:blip r:embed="rId3"/>
          <a:srcRect t="29807"/>
          <a:stretch/>
        </p:blipFill>
        <p:spPr>
          <a:xfrm>
            <a:off x="296657" y="3392844"/>
            <a:ext cx="11598685" cy="24621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835512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0219-4491-F0A7-FDC3-EA9F53E5A86D}"/>
              </a:ext>
            </a:extLst>
          </p:cNvPr>
          <p:cNvSpPr>
            <a:spLocks noGrp="1"/>
          </p:cNvSpPr>
          <p:nvPr>
            <p:ph type="title"/>
          </p:nvPr>
        </p:nvSpPr>
        <p:spPr/>
        <p:txBody>
          <a:bodyPr/>
          <a:lstStyle/>
          <a:p>
            <a:r>
              <a:rPr lang="en-GB" dirty="0"/>
              <a:t>A quick word about our </a:t>
            </a:r>
            <a:r>
              <a:rPr lang="en-GB" dirty="0" err="1"/>
              <a:t>UNet</a:t>
            </a:r>
            <a:r>
              <a:rPr lang="en-GB" dirty="0"/>
              <a:t> model</a:t>
            </a:r>
            <a:endParaRPr lang="en-SG" dirty="0"/>
          </a:p>
        </p:txBody>
      </p:sp>
      <p:sp>
        <p:nvSpPr>
          <p:cNvPr id="4" name="Content Placeholder 3">
            <a:extLst>
              <a:ext uri="{FF2B5EF4-FFF2-40B4-BE49-F238E27FC236}">
                <a16:creationId xmlns:a16="http://schemas.microsoft.com/office/drawing/2014/main" id="{63EE2511-2685-BC6B-0377-B40C1EDD64A7}"/>
              </a:ext>
            </a:extLst>
          </p:cNvPr>
          <p:cNvSpPr>
            <a:spLocks noGrp="1"/>
          </p:cNvSpPr>
          <p:nvPr>
            <p:ph sz="half" idx="1"/>
          </p:nvPr>
        </p:nvSpPr>
        <p:spPr>
          <a:xfrm>
            <a:off x="838200" y="1825625"/>
            <a:ext cx="5181600" cy="5032374"/>
          </a:xfrm>
        </p:spPr>
        <p:txBody>
          <a:bodyPr>
            <a:normAutofit/>
          </a:bodyPr>
          <a:lstStyle/>
          <a:p>
            <a:pPr marL="0" indent="0">
              <a:buNone/>
            </a:pPr>
            <a:r>
              <a:rPr lang="en-GB" dirty="0"/>
              <a:t>For the task of denoising a noised image, we will use a </a:t>
            </a:r>
            <a:r>
              <a:rPr lang="en-GB" b="1" dirty="0" err="1">
                <a:solidFill>
                  <a:srgbClr val="00B050"/>
                </a:solidFill>
              </a:rPr>
              <a:t>UNet</a:t>
            </a:r>
            <a:r>
              <a:rPr lang="en-GB" dirty="0"/>
              <a:t> model.</a:t>
            </a:r>
          </a:p>
          <a:p>
            <a:pPr marL="0" indent="0">
              <a:buNone/>
            </a:pPr>
            <a:endParaRPr lang="en-SG" dirty="0"/>
          </a:p>
          <a:p>
            <a:pPr marL="0" indent="0">
              <a:buNone/>
            </a:pPr>
            <a:r>
              <a:rPr lang="en-SG" b="1" dirty="0"/>
              <a:t>Definition (</a:t>
            </a:r>
            <a:r>
              <a:rPr lang="en-SG" b="1" dirty="0" err="1">
                <a:solidFill>
                  <a:srgbClr val="00B050"/>
                </a:solidFill>
              </a:rPr>
              <a:t>UNet</a:t>
            </a:r>
            <a:r>
              <a:rPr lang="en-SG" b="1" dirty="0"/>
              <a:t> models):</a:t>
            </a:r>
          </a:p>
          <a:p>
            <a:pPr marL="0" indent="0">
              <a:buNone/>
            </a:pPr>
            <a:r>
              <a:rPr lang="en-GB" dirty="0"/>
              <a:t>A </a:t>
            </a:r>
            <a:r>
              <a:rPr lang="en-GB" b="1" dirty="0" err="1">
                <a:solidFill>
                  <a:srgbClr val="00B050"/>
                </a:solidFill>
              </a:rPr>
              <a:t>UNet</a:t>
            </a:r>
            <a:r>
              <a:rPr lang="en-GB" dirty="0"/>
              <a:t> is a special type of convolutional neural network (CNN) designed for </a:t>
            </a:r>
            <a:r>
              <a:rPr lang="en-GB" b="1" dirty="0"/>
              <a:t>image-to-image tasks</a:t>
            </a:r>
            <a:r>
              <a:rPr lang="en-GB" dirty="0"/>
              <a:t>, such as image segmentation, denoising, or super-resolution. </a:t>
            </a:r>
            <a:endParaRPr lang="en-SG" dirty="0"/>
          </a:p>
        </p:txBody>
      </p:sp>
      <p:pic>
        <p:nvPicPr>
          <p:cNvPr id="9" name="Picture 8" descr="A diagram of a graph&#10;&#10;Description automatically generated">
            <a:extLst>
              <a:ext uri="{FF2B5EF4-FFF2-40B4-BE49-F238E27FC236}">
                <a16:creationId xmlns:a16="http://schemas.microsoft.com/office/drawing/2014/main" id="{791A560E-D27E-6884-7856-67E7F6B888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2230564"/>
            <a:ext cx="6172200" cy="3630032"/>
          </a:xfrm>
          <a:prstGeom prst="rect">
            <a:avLst/>
          </a:prstGeom>
        </p:spPr>
      </p:pic>
      <p:sp>
        <p:nvSpPr>
          <p:cNvPr id="10" name="TextBox 9">
            <a:extLst>
              <a:ext uri="{FF2B5EF4-FFF2-40B4-BE49-F238E27FC236}">
                <a16:creationId xmlns:a16="http://schemas.microsoft.com/office/drawing/2014/main" id="{A5812C65-72A6-8FF1-2088-73A531888A80}"/>
              </a:ext>
            </a:extLst>
          </p:cNvPr>
          <p:cNvSpPr txBox="1"/>
          <p:nvPr/>
        </p:nvSpPr>
        <p:spPr>
          <a:xfrm>
            <a:off x="7064829" y="5976257"/>
            <a:ext cx="4735285" cy="369332"/>
          </a:xfrm>
          <a:prstGeom prst="rect">
            <a:avLst/>
          </a:prstGeom>
          <a:noFill/>
        </p:spPr>
        <p:txBody>
          <a:bodyPr wrap="square" rtlCol="0">
            <a:spAutoFit/>
          </a:bodyPr>
          <a:lstStyle/>
          <a:p>
            <a:r>
              <a:rPr lang="en-GB" b="1" i="1" dirty="0"/>
              <a:t>Figure:</a:t>
            </a:r>
            <a:r>
              <a:rPr lang="en-GB" i="1" dirty="0"/>
              <a:t> A visual representation of a </a:t>
            </a:r>
            <a:r>
              <a:rPr lang="en-GB" i="1" dirty="0" err="1"/>
              <a:t>UNet</a:t>
            </a:r>
            <a:r>
              <a:rPr lang="en-GB" i="1" dirty="0"/>
              <a:t> model.</a:t>
            </a:r>
          </a:p>
        </p:txBody>
      </p:sp>
    </p:spTree>
    <p:extLst>
      <p:ext uri="{BB962C8B-B14F-4D97-AF65-F5344CB8AC3E}">
        <p14:creationId xmlns:p14="http://schemas.microsoft.com/office/powerpoint/2010/main" val="22004573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7C8EA-B2D2-B929-6D91-2955E95C3F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382D07-235B-A0E6-1CFA-54FD70D02C65}"/>
              </a:ext>
            </a:extLst>
          </p:cNvPr>
          <p:cNvSpPr>
            <a:spLocks noGrp="1"/>
          </p:cNvSpPr>
          <p:nvPr>
            <p:ph type="title"/>
          </p:nvPr>
        </p:nvSpPr>
        <p:spPr/>
        <p:txBody>
          <a:bodyPr/>
          <a:lstStyle/>
          <a:p>
            <a:r>
              <a:rPr lang="en-GB" dirty="0"/>
              <a:t>A quick word about our </a:t>
            </a:r>
            <a:r>
              <a:rPr lang="en-GB" dirty="0" err="1"/>
              <a:t>UNet</a:t>
            </a:r>
            <a:r>
              <a:rPr lang="en-GB" dirty="0"/>
              <a:t> model</a:t>
            </a:r>
            <a:endParaRPr lang="en-SG" dirty="0"/>
          </a:p>
        </p:txBody>
      </p:sp>
      <p:sp>
        <p:nvSpPr>
          <p:cNvPr id="4" name="Content Placeholder 3">
            <a:extLst>
              <a:ext uri="{FF2B5EF4-FFF2-40B4-BE49-F238E27FC236}">
                <a16:creationId xmlns:a16="http://schemas.microsoft.com/office/drawing/2014/main" id="{684F0269-5DB9-239A-A3BC-6B7D1C1A9DEB}"/>
              </a:ext>
            </a:extLst>
          </p:cNvPr>
          <p:cNvSpPr>
            <a:spLocks noGrp="1"/>
          </p:cNvSpPr>
          <p:nvPr>
            <p:ph sz="half" idx="1"/>
          </p:nvPr>
        </p:nvSpPr>
        <p:spPr>
          <a:xfrm>
            <a:off x="838200" y="1825625"/>
            <a:ext cx="5181600" cy="5032374"/>
          </a:xfrm>
        </p:spPr>
        <p:txBody>
          <a:bodyPr>
            <a:normAutofit/>
          </a:bodyPr>
          <a:lstStyle/>
          <a:p>
            <a:pPr marL="0" indent="0">
              <a:buNone/>
            </a:pPr>
            <a:r>
              <a:rPr lang="en-GB" dirty="0"/>
              <a:t>For the task of denoising a noised image, we will use a </a:t>
            </a:r>
            <a:r>
              <a:rPr lang="en-GB" b="1" dirty="0" err="1">
                <a:solidFill>
                  <a:srgbClr val="00B050"/>
                </a:solidFill>
              </a:rPr>
              <a:t>UNet</a:t>
            </a:r>
            <a:r>
              <a:rPr lang="en-GB" dirty="0"/>
              <a:t> model.</a:t>
            </a:r>
          </a:p>
          <a:p>
            <a:pPr marL="0" indent="0">
              <a:buNone/>
            </a:pPr>
            <a:endParaRPr lang="en-SG" dirty="0"/>
          </a:p>
          <a:p>
            <a:pPr marL="0" indent="0">
              <a:buNone/>
            </a:pPr>
            <a:r>
              <a:rPr lang="en-SG" b="1" dirty="0"/>
              <a:t>Definition (</a:t>
            </a:r>
            <a:r>
              <a:rPr lang="en-SG" b="1" dirty="0" err="1">
                <a:solidFill>
                  <a:srgbClr val="00B050"/>
                </a:solidFill>
              </a:rPr>
              <a:t>UNet</a:t>
            </a:r>
            <a:r>
              <a:rPr lang="en-SG" b="1" dirty="0"/>
              <a:t> models):</a:t>
            </a:r>
          </a:p>
          <a:p>
            <a:pPr marL="0" indent="0">
              <a:buNone/>
            </a:pPr>
            <a:r>
              <a:rPr lang="en-GB" dirty="0"/>
              <a:t>A </a:t>
            </a:r>
            <a:r>
              <a:rPr lang="en-GB" b="1" dirty="0" err="1">
                <a:solidFill>
                  <a:srgbClr val="00B050"/>
                </a:solidFill>
              </a:rPr>
              <a:t>UNet</a:t>
            </a:r>
            <a:r>
              <a:rPr lang="en-GB" dirty="0"/>
              <a:t> is a special type of convolutional neural network (CNN) designed for </a:t>
            </a:r>
            <a:r>
              <a:rPr lang="en-GB" b="1" dirty="0"/>
              <a:t>image-to-image tasks</a:t>
            </a:r>
            <a:r>
              <a:rPr lang="en-GB" dirty="0"/>
              <a:t>, such as image segmentation, denoising, or super-resolution. </a:t>
            </a:r>
            <a:endParaRPr lang="en-SG" dirty="0"/>
          </a:p>
        </p:txBody>
      </p:sp>
      <p:sp>
        <p:nvSpPr>
          <p:cNvPr id="3" name="Content Placeholder 2">
            <a:extLst>
              <a:ext uri="{FF2B5EF4-FFF2-40B4-BE49-F238E27FC236}">
                <a16:creationId xmlns:a16="http://schemas.microsoft.com/office/drawing/2014/main" id="{674C0FD1-B8A2-B4AB-E7D3-0A83445ABD2B}"/>
              </a:ext>
            </a:extLst>
          </p:cNvPr>
          <p:cNvSpPr>
            <a:spLocks noGrp="1"/>
          </p:cNvSpPr>
          <p:nvPr>
            <p:ph sz="half" idx="2"/>
          </p:nvPr>
        </p:nvSpPr>
        <p:spPr>
          <a:xfrm>
            <a:off x="6172200" y="1825624"/>
            <a:ext cx="5573486" cy="5032375"/>
          </a:xfrm>
        </p:spPr>
        <p:txBody>
          <a:bodyPr>
            <a:normAutofit/>
          </a:bodyPr>
          <a:lstStyle/>
          <a:p>
            <a:pPr marL="0" indent="0">
              <a:buNone/>
            </a:pPr>
            <a:r>
              <a:rPr lang="en-GB" dirty="0"/>
              <a:t>Known for their </a:t>
            </a:r>
            <a:r>
              <a:rPr lang="en-GB" b="1" dirty="0"/>
              <a:t>U-shaped architecture</a:t>
            </a:r>
            <a:r>
              <a:rPr lang="en-GB" dirty="0"/>
              <a:t>, which consists of:</a:t>
            </a:r>
          </a:p>
          <a:p>
            <a:pPr>
              <a:buFont typeface="+mj-lt"/>
              <a:buAutoNum type="arabicPeriod"/>
            </a:pPr>
            <a:r>
              <a:rPr lang="en-GB" b="1" dirty="0"/>
              <a:t> Encoder (</a:t>
            </a:r>
            <a:r>
              <a:rPr lang="en-GB" b="1" dirty="0" err="1"/>
              <a:t>Downsampling</a:t>
            </a:r>
            <a:r>
              <a:rPr lang="en-GB" b="1" dirty="0"/>
              <a:t> Path)</a:t>
            </a:r>
            <a:r>
              <a:rPr lang="en-GB" dirty="0"/>
              <a:t>: Compresses the input image into a smaller representation.</a:t>
            </a:r>
          </a:p>
          <a:p>
            <a:pPr>
              <a:buFont typeface="+mj-lt"/>
              <a:buAutoNum type="arabicPeriod"/>
            </a:pPr>
            <a:r>
              <a:rPr lang="en-GB" b="1" dirty="0"/>
              <a:t> Bottleneck (Middle Section)</a:t>
            </a:r>
            <a:r>
              <a:rPr lang="en-GB" dirty="0"/>
              <a:t>: Captures high-level features.</a:t>
            </a:r>
          </a:p>
          <a:p>
            <a:pPr>
              <a:buFont typeface="+mj-lt"/>
              <a:buAutoNum type="arabicPeriod"/>
            </a:pPr>
            <a:r>
              <a:rPr lang="en-GB" b="1" dirty="0"/>
              <a:t> Decoder (</a:t>
            </a:r>
            <a:r>
              <a:rPr lang="en-GB" b="1" dirty="0" err="1"/>
              <a:t>Upsampling</a:t>
            </a:r>
            <a:r>
              <a:rPr lang="en-GB" b="1" dirty="0"/>
              <a:t> Path)</a:t>
            </a:r>
            <a:r>
              <a:rPr lang="en-GB" dirty="0"/>
              <a:t>: Reconstructs the image back to its original size while combining detailed features from the encoder.</a:t>
            </a:r>
          </a:p>
          <a:p>
            <a:pPr marL="0" indent="0">
              <a:buNone/>
            </a:pPr>
            <a:endParaRPr lang="en-GB" dirty="0"/>
          </a:p>
        </p:txBody>
      </p:sp>
    </p:spTree>
    <p:extLst>
      <p:ext uri="{BB962C8B-B14F-4D97-AF65-F5344CB8AC3E}">
        <p14:creationId xmlns:p14="http://schemas.microsoft.com/office/powerpoint/2010/main" val="3956804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E416C-4706-49BA-A6CF-13D6A81C4637}"/>
              </a:ext>
            </a:extLst>
          </p:cNvPr>
          <p:cNvSpPr>
            <a:spLocks noGrp="1"/>
          </p:cNvSpPr>
          <p:nvPr>
            <p:ph type="title"/>
          </p:nvPr>
        </p:nvSpPr>
        <p:spPr/>
        <p:txBody>
          <a:bodyPr/>
          <a:lstStyle/>
          <a:p>
            <a:r>
              <a:rPr lang="en-US" dirty="0"/>
              <a:t>Vanilla GAN architecture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7B1134-46E5-43A2-B74F-F038397DD683}"/>
                  </a:ext>
                </a:extLst>
              </p:cNvPr>
              <p:cNvSpPr>
                <a:spLocks noGrp="1"/>
              </p:cNvSpPr>
              <p:nvPr>
                <p:ph sz="half" idx="1"/>
              </p:nvPr>
            </p:nvSpPr>
            <p:spPr/>
            <p:txBody>
              <a:bodyPr/>
              <a:lstStyle/>
              <a:p>
                <a:pPr marL="0" indent="0">
                  <a:buNone/>
                </a:pPr>
                <a:r>
                  <a:rPr lang="en-US" dirty="0"/>
                  <a:t>To train a GAN, we need five components.</a:t>
                </a:r>
              </a:p>
              <a:p>
                <a:pPr marL="514350" indent="-514350">
                  <a:buFont typeface="+mj-lt"/>
                  <a:buAutoNum type="arabicPeriod"/>
                </a:pPr>
                <a:r>
                  <a:rPr lang="en-US" b="1" dirty="0"/>
                  <a:t>Noise sample generator </a:t>
                </a:r>
                <a14:m>
                  <m:oMath xmlns:m="http://schemas.openxmlformats.org/officeDocument/2006/math">
                    <m:r>
                      <a:rPr lang="en-US" b="1" i="1" dirty="0" smtClean="0">
                        <a:latin typeface="Cambria Math" panose="02040503050406030204" pitchFamily="18" charset="0"/>
                      </a:rPr>
                      <m:t>𝒁</m:t>
                    </m:r>
                  </m:oMath>
                </a14:m>
                <a:endParaRPr lang="en-US" b="1" dirty="0"/>
              </a:p>
              <a:p>
                <a:pPr marL="514350" indent="-514350">
                  <a:buFont typeface="+mj-lt"/>
                  <a:buAutoNum type="arabicPeriod"/>
                </a:pPr>
                <a:r>
                  <a:rPr lang="en-US" b="1" dirty="0"/>
                  <a:t>Generator </a:t>
                </a:r>
                <a14:m>
                  <m:oMath xmlns:m="http://schemas.openxmlformats.org/officeDocument/2006/math">
                    <m:r>
                      <a:rPr lang="en-US" b="1" i="1" dirty="0" smtClean="0">
                        <a:latin typeface="Cambria Math" panose="02040503050406030204" pitchFamily="18" charset="0"/>
                      </a:rPr>
                      <m:t>𝑮</m:t>
                    </m:r>
                  </m:oMath>
                </a14:m>
                <a:endParaRPr lang="en-US" b="1" dirty="0"/>
              </a:p>
              <a:p>
                <a:pPr marL="514350" indent="-514350">
                  <a:buFont typeface="+mj-lt"/>
                  <a:buAutoNum type="arabicPeriod"/>
                </a:pPr>
                <a:r>
                  <a:rPr lang="en-US" b="1" dirty="0"/>
                  <a:t>Discriminator </a:t>
                </a:r>
                <a14:m>
                  <m:oMath xmlns:m="http://schemas.openxmlformats.org/officeDocument/2006/math">
                    <m:r>
                      <a:rPr lang="en-US" b="1" i="1" dirty="0" smtClean="0">
                        <a:latin typeface="Cambria Math" panose="02040503050406030204" pitchFamily="18" charset="0"/>
                      </a:rPr>
                      <m:t>𝑫</m:t>
                    </m:r>
                  </m:oMath>
                </a14:m>
                <a:endParaRPr lang="en-US" b="1" dirty="0"/>
              </a:p>
              <a:p>
                <a:pPr marL="514350" indent="-514350">
                  <a:buFont typeface="+mj-lt"/>
                  <a:buAutoNum type="arabicPeriod"/>
                </a:pPr>
                <a:r>
                  <a:rPr lang="en-US" b="1" dirty="0"/>
                  <a:t>Loss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𝑳</m:t>
                        </m:r>
                      </m:e>
                      <m:sub>
                        <m:r>
                          <a:rPr lang="en-US" b="1" i="1" dirty="0" smtClean="0">
                            <a:latin typeface="Cambria Math" panose="02040503050406030204" pitchFamily="18" charset="0"/>
                          </a:rPr>
                          <m:t>𝑫</m:t>
                        </m:r>
                      </m:sub>
                    </m:sSub>
                    <m:r>
                      <a:rPr lang="en-US" b="1" i="1" dirty="0" smtClean="0">
                        <a:latin typeface="Cambria Math" panose="02040503050406030204" pitchFamily="18" charset="0"/>
                      </a:rPr>
                      <m:t> </m:t>
                    </m:r>
                  </m:oMath>
                </a14:m>
                <a:r>
                  <a:rPr lang="en-US" b="1" dirty="0"/>
                  <a:t>on discriminator </a:t>
                </a:r>
                <a14:m>
                  <m:oMath xmlns:m="http://schemas.openxmlformats.org/officeDocument/2006/math">
                    <m:r>
                      <a:rPr lang="en-US" b="1" i="1" dirty="0" smtClean="0">
                        <a:latin typeface="Cambria Math" panose="02040503050406030204" pitchFamily="18" charset="0"/>
                      </a:rPr>
                      <m:t>𝑫</m:t>
                    </m:r>
                  </m:oMath>
                </a14:m>
                <a:endParaRPr lang="en-US" b="1" dirty="0"/>
              </a:p>
              <a:p>
                <a:pPr marL="514350" indent="-514350">
                  <a:buFont typeface="+mj-lt"/>
                  <a:buAutoNum type="arabicPeriod"/>
                </a:pPr>
                <a:r>
                  <a:rPr lang="en-US" b="1" dirty="0"/>
                  <a:t>Loss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𝑳</m:t>
                        </m:r>
                      </m:e>
                      <m:sub>
                        <m:r>
                          <a:rPr lang="en-US" b="1" i="1" dirty="0" smtClean="0">
                            <a:latin typeface="Cambria Math" panose="02040503050406030204" pitchFamily="18" charset="0"/>
                          </a:rPr>
                          <m:t>𝑮</m:t>
                        </m:r>
                      </m:sub>
                    </m:sSub>
                    <m:r>
                      <a:rPr lang="en-US" b="1" i="1" dirty="0" smtClean="0">
                        <a:latin typeface="Cambria Math" panose="02040503050406030204" pitchFamily="18" charset="0"/>
                      </a:rPr>
                      <m:t> </m:t>
                    </m:r>
                  </m:oMath>
                </a14:m>
                <a:r>
                  <a:rPr lang="en-US" b="1" dirty="0"/>
                  <a:t>on generator </a:t>
                </a:r>
                <a14:m>
                  <m:oMath xmlns:m="http://schemas.openxmlformats.org/officeDocument/2006/math">
                    <m:r>
                      <a:rPr lang="en-US" b="1" i="1" dirty="0" smtClean="0">
                        <a:latin typeface="Cambria Math" panose="02040503050406030204" pitchFamily="18" charset="0"/>
                      </a:rPr>
                      <m:t>𝑮</m:t>
                    </m:r>
                  </m:oMath>
                </a14:m>
                <a:endParaRPr lang="en-US" b="1" dirty="0"/>
              </a:p>
              <a:p>
                <a:pPr marL="514350" indent="-514350">
                  <a:buFont typeface="+mj-lt"/>
                  <a:buAutoNum type="arabicPeriod"/>
                </a:pPr>
                <a:endParaRPr lang="en-GB" b="1" dirty="0"/>
              </a:p>
            </p:txBody>
          </p:sp>
        </mc:Choice>
        <mc:Fallback xmlns="">
          <p:sp>
            <p:nvSpPr>
              <p:cNvPr id="3" name="Content Placeholder 2">
                <a:extLst>
                  <a:ext uri="{FF2B5EF4-FFF2-40B4-BE49-F238E27FC236}">
                    <a16:creationId xmlns:a16="http://schemas.microsoft.com/office/drawing/2014/main" id="{6C7B1134-46E5-43A2-B74F-F038397DD683}"/>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25CC722-9392-4B5D-B3CC-EDA2DF45D989}"/>
              </a:ext>
            </a:extLst>
          </p:cNvPr>
          <p:cNvPicPr>
            <a:picLocks noChangeAspect="1"/>
          </p:cNvPicPr>
          <p:nvPr/>
        </p:nvPicPr>
        <p:blipFill rotWithShape="1">
          <a:blip r:embed="rId3">
            <a:extLst>
              <a:ext uri="{28A0092B-C50C-407E-A947-70E740481C1C}">
                <a14:useLocalDpi xmlns:a14="http://schemas.microsoft.com/office/drawing/2010/main" val="0"/>
              </a:ext>
            </a:extLst>
          </a:blip>
          <a:srcRect t="15649"/>
          <a:stretch/>
        </p:blipFill>
        <p:spPr>
          <a:xfrm>
            <a:off x="6019800" y="1825625"/>
            <a:ext cx="6096000" cy="3510847"/>
          </a:xfrm>
          <a:prstGeom prst="rect">
            <a:avLst/>
          </a:prstGeom>
        </p:spPr>
      </p:pic>
    </p:spTree>
    <p:extLst>
      <p:ext uri="{BB962C8B-B14F-4D97-AF65-F5344CB8AC3E}">
        <p14:creationId xmlns:p14="http://schemas.microsoft.com/office/powerpoint/2010/main" val="41283059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10219-4491-F0A7-FDC3-EA9F53E5A86D}"/>
              </a:ext>
            </a:extLst>
          </p:cNvPr>
          <p:cNvSpPr>
            <a:spLocks noGrp="1"/>
          </p:cNvSpPr>
          <p:nvPr>
            <p:ph type="title"/>
          </p:nvPr>
        </p:nvSpPr>
        <p:spPr/>
        <p:txBody>
          <a:bodyPr/>
          <a:lstStyle/>
          <a:p>
            <a:r>
              <a:rPr lang="en-GB" dirty="0"/>
              <a:t>Implementing a </a:t>
            </a:r>
            <a:r>
              <a:rPr lang="en-GB" dirty="0" err="1"/>
              <a:t>UNet</a:t>
            </a:r>
            <a:endParaRPr lang="en-SG" dirty="0"/>
          </a:p>
        </p:txBody>
      </p:sp>
      <p:sp>
        <p:nvSpPr>
          <p:cNvPr id="4" name="Content Placeholder 3">
            <a:extLst>
              <a:ext uri="{FF2B5EF4-FFF2-40B4-BE49-F238E27FC236}">
                <a16:creationId xmlns:a16="http://schemas.microsoft.com/office/drawing/2014/main" id="{63EE2511-2685-BC6B-0377-B40C1EDD64A7}"/>
              </a:ext>
            </a:extLst>
          </p:cNvPr>
          <p:cNvSpPr>
            <a:spLocks noGrp="1"/>
          </p:cNvSpPr>
          <p:nvPr>
            <p:ph idx="1"/>
          </p:nvPr>
        </p:nvSpPr>
        <p:spPr/>
        <p:txBody>
          <a:bodyPr>
            <a:normAutofit/>
          </a:bodyPr>
          <a:lstStyle/>
          <a:p>
            <a:pPr marL="0" indent="0">
              <a:buNone/>
            </a:pPr>
            <a:r>
              <a:rPr lang="en-SG" dirty="0"/>
              <a:t>Start by designing a residual block (works as in W4).</a:t>
            </a:r>
          </a:p>
          <a:p>
            <a:r>
              <a:rPr lang="en-SG" dirty="0"/>
              <a:t>Magic happens in the final forward operation (x + skip).</a:t>
            </a:r>
          </a:p>
        </p:txBody>
      </p:sp>
      <p:pic>
        <p:nvPicPr>
          <p:cNvPr id="8" name="Picture 7">
            <a:extLst>
              <a:ext uri="{FF2B5EF4-FFF2-40B4-BE49-F238E27FC236}">
                <a16:creationId xmlns:a16="http://schemas.microsoft.com/office/drawing/2014/main" id="{B5381AD5-999C-658F-C72B-7915648CD548}"/>
              </a:ext>
            </a:extLst>
          </p:cNvPr>
          <p:cNvPicPr>
            <a:picLocks noChangeAspect="1"/>
          </p:cNvPicPr>
          <p:nvPr/>
        </p:nvPicPr>
        <p:blipFill>
          <a:blip r:embed="rId2"/>
          <a:stretch>
            <a:fillRect/>
          </a:stretch>
        </p:blipFill>
        <p:spPr>
          <a:xfrm>
            <a:off x="213491" y="3272976"/>
            <a:ext cx="11765017" cy="3219899"/>
          </a:xfrm>
          <a:prstGeom prst="rect">
            <a:avLst/>
          </a:prstGeom>
        </p:spPr>
      </p:pic>
    </p:spTree>
    <p:extLst>
      <p:ext uri="{BB962C8B-B14F-4D97-AF65-F5344CB8AC3E}">
        <p14:creationId xmlns:p14="http://schemas.microsoft.com/office/powerpoint/2010/main" val="18129171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5F295-AEF6-7644-32E0-5FBF155C71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9B1BF6-21EE-CC3F-9CD9-DE9324CE16DE}"/>
              </a:ext>
            </a:extLst>
          </p:cNvPr>
          <p:cNvSpPr>
            <a:spLocks noGrp="1"/>
          </p:cNvSpPr>
          <p:nvPr>
            <p:ph type="title"/>
          </p:nvPr>
        </p:nvSpPr>
        <p:spPr/>
        <p:txBody>
          <a:bodyPr/>
          <a:lstStyle/>
          <a:p>
            <a:r>
              <a:rPr lang="en-GB" dirty="0"/>
              <a:t>Implementing a </a:t>
            </a:r>
            <a:r>
              <a:rPr lang="en-GB" dirty="0" err="1"/>
              <a:t>UNet</a:t>
            </a:r>
            <a:endParaRPr lang="en-SG" dirty="0"/>
          </a:p>
        </p:txBody>
      </p:sp>
      <p:sp>
        <p:nvSpPr>
          <p:cNvPr id="4" name="Content Placeholder 3">
            <a:extLst>
              <a:ext uri="{FF2B5EF4-FFF2-40B4-BE49-F238E27FC236}">
                <a16:creationId xmlns:a16="http://schemas.microsoft.com/office/drawing/2014/main" id="{291EA2F1-9094-5806-27EE-BF60BA738F15}"/>
              </a:ext>
            </a:extLst>
          </p:cNvPr>
          <p:cNvSpPr>
            <a:spLocks noGrp="1"/>
          </p:cNvSpPr>
          <p:nvPr>
            <p:ph idx="1"/>
          </p:nvPr>
        </p:nvSpPr>
        <p:spPr/>
        <p:txBody>
          <a:bodyPr>
            <a:normAutofit/>
          </a:bodyPr>
          <a:lstStyle/>
          <a:p>
            <a:pPr marL="0" indent="0">
              <a:buNone/>
            </a:pPr>
            <a:r>
              <a:rPr lang="en-SG" dirty="0"/>
              <a:t>Then, implement the three stage </a:t>
            </a:r>
            <a:r>
              <a:rPr lang="en-SG" dirty="0" err="1"/>
              <a:t>UNet</a:t>
            </a:r>
            <a:r>
              <a:rPr lang="en-SG" dirty="0"/>
              <a:t> model.</a:t>
            </a:r>
          </a:p>
        </p:txBody>
      </p:sp>
      <p:pic>
        <p:nvPicPr>
          <p:cNvPr id="7" name="Picture 6">
            <a:extLst>
              <a:ext uri="{FF2B5EF4-FFF2-40B4-BE49-F238E27FC236}">
                <a16:creationId xmlns:a16="http://schemas.microsoft.com/office/drawing/2014/main" id="{E66A846A-303A-7227-EB64-C218E7913E2D}"/>
              </a:ext>
            </a:extLst>
          </p:cNvPr>
          <p:cNvPicPr>
            <a:picLocks noChangeAspect="1"/>
          </p:cNvPicPr>
          <p:nvPr/>
        </p:nvPicPr>
        <p:blipFill>
          <a:blip r:embed="rId2"/>
          <a:stretch>
            <a:fillRect/>
          </a:stretch>
        </p:blipFill>
        <p:spPr>
          <a:xfrm>
            <a:off x="880334" y="2450038"/>
            <a:ext cx="10431331" cy="4353533"/>
          </a:xfrm>
          <a:prstGeom prst="rect">
            <a:avLst/>
          </a:prstGeom>
        </p:spPr>
      </p:pic>
    </p:spTree>
    <p:extLst>
      <p:ext uri="{BB962C8B-B14F-4D97-AF65-F5344CB8AC3E}">
        <p14:creationId xmlns:p14="http://schemas.microsoft.com/office/powerpoint/2010/main" val="14272401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572E8-0494-511B-95AF-A98C999DD0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395450-F9E6-FA23-09E3-28E11043EC2C}"/>
              </a:ext>
            </a:extLst>
          </p:cNvPr>
          <p:cNvSpPr>
            <a:spLocks noGrp="1"/>
          </p:cNvSpPr>
          <p:nvPr>
            <p:ph type="title"/>
          </p:nvPr>
        </p:nvSpPr>
        <p:spPr/>
        <p:txBody>
          <a:bodyPr/>
          <a:lstStyle/>
          <a:p>
            <a:r>
              <a:rPr lang="en-GB" dirty="0"/>
              <a:t>Implementing a </a:t>
            </a:r>
            <a:r>
              <a:rPr lang="en-GB" dirty="0" err="1"/>
              <a:t>UNet</a:t>
            </a:r>
            <a:endParaRPr lang="en-SG" dirty="0"/>
          </a:p>
        </p:txBody>
      </p:sp>
      <p:sp>
        <p:nvSpPr>
          <p:cNvPr id="4" name="Content Placeholder 3">
            <a:extLst>
              <a:ext uri="{FF2B5EF4-FFF2-40B4-BE49-F238E27FC236}">
                <a16:creationId xmlns:a16="http://schemas.microsoft.com/office/drawing/2014/main" id="{3621A64A-8100-AF5B-C584-06889DEBBF53}"/>
              </a:ext>
            </a:extLst>
          </p:cNvPr>
          <p:cNvSpPr>
            <a:spLocks noGrp="1"/>
          </p:cNvSpPr>
          <p:nvPr>
            <p:ph idx="1"/>
          </p:nvPr>
        </p:nvSpPr>
        <p:spPr/>
        <p:txBody>
          <a:bodyPr>
            <a:normAutofit/>
          </a:bodyPr>
          <a:lstStyle/>
          <a:p>
            <a:pPr marL="0" indent="0">
              <a:buNone/>
            </a:pPr>
            <a:r>
              <a:rPr lang="en-SG" dirty="0"/>
              <a:t>Then, implement the three stage </a:t>
            </a:r>
            <a:r>
              <a:rPr lang="en-SG" dirty="0" err="1"/>
              <a:t>UNet</a:t>
            </a:r>
            <a:r>
              <a:rPr lang="en-SG" dirty="0"/>
              <a:t> model.</a:t>
            </a:r>
          </a:p>
        </p:txBody>
      </p:sp>
      <p:pic>
        <p:nvPicPr>
          <p:cNvPr id="7" name="Picture 6">
            <a:extLst>
              <a:ext uri="{FF2B5EF4-FFF2-40B4-BE49-F238E27FC236}">
                <a16:creationId xmlns:a16="http://schemas.microsoft.com/office/drawing/2014/main" id="{6545BD63-FB5D-72A8-2E79-2F8B89BBEB62}"/>
              </a:ext>
            </a:extLst>
          </p:cNvPr>
          <p:cNvPicPr>
            <a:picLocks noChangeAspect="1"/>
          </p:cNvPicPr>
          <p:nvPr/>
        </p:nvPicPr>
        <p:blipFill>
          <a:blip r:embed="rId2"/>
          <a:stretch>
            <a:fillRect/>
          </a:stretch>
        </p:blipFill>
        <p:spPr>
          <a:xfrm>
            <a:off x="880334" y="2450038"/>
            <a:ext cx="10431331" cy="4353533"/>
          </a:xfrm>
          <a:prstGeom prst="rect">
            <a:avLst/>
          </a:prstGeom>
        </p:spPr>
      </p:pic>
    </p:spTree>
    <p:extLst>
      <p:ext uri="{BB962C8B-B14F-4D97-AF65-F5344CB8AC3E}">
        <p14:creationId xmlns:p14="http://schemas.microsoft.com/office/powerpoint/2010/main" val="27572421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4BD0D-A7C7-E685-1BEE-5BA1517F41E8}"/>
              </a:ext>
            </a:extLst>
          </p:cNvPr>
          <p:cNvSpPr>
            <a:spLocks noGrp="1"/>
          </p:cNvSpPr>
          <p:nvPr>
            <p:ph type="title"/>
          </p:nvPr>
        </p:nvSpPr>
        <p:spPr/>
        <p:txBody>
          <a:bodyPr/>
          <a:lstStyle/>
          <a:p>
            <a:r>
              <a:rPr lang="en-GB" dirty="0"/>
              <a:t>Predicting noise and denoising</a:t>
            </a:r>
          </a:p>
        </p:txBody>
      </p:sp>
      <p:sp>
        <p:nvSpPr>
          <p:cNvPr id="3" name="Content Placeholder 2">
            <a:extLst>
              <a:ext uri="{FF2B5EF4-FFF2-40B4-BE49-F238E27FC236}">
                <a16:creationId xmlns:a16="http://schemas.microsoft.com/office/drawing/2014/main" id="{0274713B-9B29-5040-49A6-60F757B6F687}"/>
              </a:ext>
            </a:extLst>
          </p:cNvPr>
          <p:cNvSpPr>
            <a:spLocks noGrp="1"/>
          </p:cNvSpPr>
          <p:nvPr>
            <p:ph idx="1"/>
          </p:nvPr>
        </p:nvSpPr>
        <p:spPr>
          <a:xfrm>
            <a:off x="838200" y="1825625"/>
            <a:ext cx="10515600" cy="4923518"/>
          </a:xfrm>
        </p:spPr>
        <p:txBody>
          <a:bodyPr>
            <a:normAutofit/>
          </a:bodyPr>
          <a:lstStyle/>
          <a:p>
            <a:pPr marL="0" indent="0">
              <a:buNone/>
            </a:pPr>
            <a:r>
              <a:rPr lang="en-GB" b="1" dirty="0"/>
              <a:t>Important: </a:t>
            </a:r>
            <a:r>
              <a:rPr lang="en-GB" dirty="0"/>
              <a:t>The purpose of the </a:t>
            </a:r>
            <a:r>
              <a:rPr lang="en-GB" dirty="0" err="1"/>
              <a:t>UNet</a:t>
            </a:r>
            <a:r>
              <a:rPr lang="en-GB" dirty="0"/>
              <a:t> model is to predict the noise added to the image, not to denoise the image directly!</a:t>
            </a:r>
          </a:p>
          <a:p>
            <a:r>
              <a:rPr lang="en-GB" dirty="0"/>
              <a:t>Predicting the denoised image​ directly can lead to unstable training, especially when the image is heavily noised (​i.e. at high timesteps).</a:t>
            </a:r>
          </a:p>
          <a:p>
            <a:r>
              <a:rPr lang="en-GB" dirty="0"/>
              <a:t>Noise prediction is more reliable because noise is sampled from a known Gaussian distribution, making it easier for the model to learn.</a:t>
            </a:r>
          </a:p>
          <a:p>
            <a:r>
              <a:rPr lang="en-GB" dirty="0"/>
              <a:t>Predicting the denoised image​ directly would require the model to understand the noise distribution and the underlying image structure at once. By focusing only on the noise, the model simplifies its task.</a:t>
            </a:r>
          </a:p>
          <a:p>
            <a:r>
              <a:rPr lang="en-GB" dirty="0"/>
              <a:t>Using the predicted noise, we calculate a "less noisy" version of the image, which is roughly equivalent.</a:t>
            </a:r>
          </a:p>
          <a:p>
            <a:endParaRPr lang="en-GB" dirty="0"/>
          </a:p>
        </p:txBody>
      </p:sp>
    </p:spTree>
    <p:extLst>
      <p:ext uri="{BB962C8B-B14F-4D97-AF65-F5344CB8AC3E}">
        <p14:creationId xmlns:p14="http://schemas.microsoft.com/office/powerpoint/2010/main" val="20379005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A23BD-D201-3679-F984-35B9AA1106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7453CF-9A7D-8A99-3BD9-4D68B0EC01A6}"/>
              </a:ext>
            </a:extLst>
          </p:cNvPr>
          <p:cNvSpPr>
            <a:spLocks noGrp="1"/>
          </p:cNvSpPr>
          <p:nvPr>
            <p:ph type="title"/>
          </p:nvPr>
        </p:nvSpPr>
        <p:spPr/>
        <p:txBody>
          <a:bodyPr/>
          <a:lstStyle/>
          <a:p>
            <a:r>
              <a:rPr lang="en-GB" dirty="0"/>
              <a:t>Predicting noise and denoising</a:t>
            </a:r>
          </a:p>
        </p:txBody>
      </p:sp>
      <p:sp>
        <p:nvSpPr>
          <p:cNvPr id="3" name="Content Placeholder 2">
            <a:extLst>
              <a:ext uri="{FF2B5EF4-FFF2-40B4-BE49-F238E27FC236}">
                <a16:creationId xmlns:a16="http://schemas.microsoft.com/office/drawing/2014/main" id="{02D3AFB7-445A-662C-04F5-8218A0EF73F8}"/>
              </a:ext>
            </a:extLst>
          </p:cNvPr>
          <p:cNvSpPr>
            <a:spLocks noGrp="1"/>
          </p:cNvSpPr>
          <p:nvPr>
            <p:ph idx="1"/>
          </p:nvPr>
        </p:nvSpPr>
        <p:spPr/>
        <p:txBody>
          <a:bodyPr/>
          <a:lstStyle/>
          <a:p>
            <a:r>
              <a:rPr lang="en-GB" dirty="0"/>
              <a:t>Let us then define a denoising function that uses the model and progressively denoises the image using the model predictions.</a:t>
            </a:r>
          </a:p>
          <a:p>
            <a:endParaRPr lang="en-GB" dirty="0"/>
          </a:p>
        </p:txBody>
      </p:sp>
      <p:pic>
        <p:nvPicPr>
          <p:cNvPr id="5" name="Picture 4">
            <a:extLst>
              <a:ext uri="{FF2B5EF4-FFF2-40B4-BE49-F238E27FC236}">
                <a16:creationId xmlns:a16="http://schemas.microsoft.com/office/drawing/2014/main" id="{2C2816BF-C212-9CCF-17C3-94482F5EDC40}"/>
              </a:ext>
            </a:extLst>
          </p:cNvPr>
          <p:cNvPicPr>
            <a:picLocks noChangeAspect="1"/>
          </p:cNvPicPr>
          <p:nvPr/>
        </p:nvPicPr>
        <p:blipFill>
          <a:blip r:embed="rId2"/>
          <a:stretch>
            <a:fillRect/>
          </a:stretch>
        </p:blipFill>
        <p:spPr>
          <a:xfrm>
            <a:off x="2124161" y="3099031"/>
            <a:ext cx="7943678" cy="3758969"/>
          </a:xfrm>
          <a:prstGeom prst="rect">
            <a:avLst/>
          </a:prstGeom>
        </p:spPr>
      </p:pic>
    </p:spTree>
    <p:extLst>
      <p:ext uri="{BB962C8B-B14F-4D97-AF65-F5344CB8AC3E}">
        <p14:creationId xmlns:p14="http://schemas.microsoft.com/office/powerpoint/2010/main" val="21141180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FD88F-695F-5436-D38E-D3B98E5FB0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25A973-205A-C697-9B1A-2B9FF53BC7A9}"/>
              </a:ext>
            </a:extLst>
          </p:cNvPr>
          <p:cNvSpPr>
            <a:spLocks noGrp="1"/>
          </p:cNvSpPr>
          <p:nvPr>
            <p:ph type="title"/>
          </p:nvPr>
        </p:nvSpPr>
        <p:spPr/>
        <p:txBody>
          <a:bodyPr/>
          <a:lstStyle/>
          <a:p>
            <a:r>
              <a:rPr lang="en-GB" dirty="0"/>
              <a:t>Predicting noise and denoising</a:t>
            </a:r>
          </a:p>
        </p:txBody>
      </p:sp>
      <p:sp>
        <p:nvSpPr>
          <p:cNvPr id="3" name="Content Placeholder 2">
            <a:extLst>
              <a:ext uri="{FF2B5EF4-FFF2-40B4-BE49-F238E27FC236}">
                <a16:creationId xmlns:a16="http://schemas.microsoft.com/office/drawing/2014/main" id="{47569677-836B-E7E1-6C56-0ED0E6EE6A1F}"/>
              </a:ext>
            </a:extLst>
          </p:cNvPr>
          <p:cNvSpPr>
            <a:spLocks noGrp="1"/>
          </p:cNvSpPr>
          <p:nvPr>
            <p:ph idx="1"/>
          </p:nvPr>
        </p:nvSpPr>
        <p:spPr/>
        <p:txBody>
          <a:bodyPr/>
          <a:lstStyle/>
          <a:p>
            <a:r>
              <a:rPr lang="en-GB" dirty="0"/>
              <a:t>At the moment, the model has not been trained, so denoising does not work well (which is expected).</a:t>
            </a:r>
          </a:p>
        </p:txBody>
      </p:sp>
      <p:pic>
        <p:nvPicPr>
          <p:cNvPr id="6" name="Picture 5">
            <a:extLst>
              <a:ext uri="{FF2B5EF4-FFF2-40B4-BE49-F238E27FC236}">
                <a16:creationId xmlns:a16="http://schemas.microsoft.com/office/drawing/2014/main" id="{38085C6B-EFBC-2829-D500-BDC377E97BE8}"/>
              </a:ext>
            </a:extLst>
          </p:cNvPr>
          <p:cNvPicPr>
            <a:picLocks noChangeAspect="1"/>
          </p:cNvPicPr>
          <p:nvPr/>
        </p:nvPicPr>
        <p:blipFill>
          <a:blip r:embed="rId2"/>
          <a:stretch>
            <a:fillRect/>
          </a:stretch>
        </p:blipFill>
        <p:spPr>
          <a:xfrm>
            <a:off x="0" y="3035162"/>
            <a:ext cx="12192000" cy="3530873"/>
          </a:xfrm>
          <a:prstGeom prst="rect">
            <a:avLst/>
          </a:prstGeom>
        </p:spPr>
      </p:pic>
    </p:spTree>
    <p:extLst>
      <p:ext uri="{BB962C8B-B14F-4D97-AF65-F5344CB8AC3E}">
        <p14:creationId xmlns:p14="http://schemas.microsoft.com/office/powerpoint/2010/main" val="19530913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F3A1A-37C0-F3B2-1DDA-A4B0D78DAA5E}"/>
              </a:ext>
            </a:extLst>
          </p:cNvPr>
          <p:cNvSpPr>
            <a:spLocks noGrp="1"/>
          </p:cNvSpPr>
          <p:nvPr>
            <p:ph type="title"/>
          </p:nvPr>
        </p:nvSpPr>
        <p:spPr/>
        <p:txBody>
          <a:bodyPr/>
          <a:lstStyle/>
          <a:p>
            <a:r>
              <a:rPr lang="en-GB" dirty="0"/>
              <a:t>Training the model</a:t>
            </a:r>
          </a:p>
        </p:txBody>
      </p:sp>
      <p:sp>
        <p:nvSpPr>
          <p:cNvPr id="3" name="Content Placeholder 2">
            <a:extLst>
              <a:ext uri="{FF2B5EF4-FFF2-40B4-BE49-F238E27FC236}">
                <a16:creationId xmlns:a16="http://schemas.microsoft.com/office/drawing/2014/main" id="{73BFDCC0-FC4D-FE04-1E71-7548CB9D647B}"/>
              </a:ext>
            </a:extLst>
          </p:cNvPr>
          <p:cNvSpPr>
            <a:spLocks noGrp="1"/>
          </p:cNvSpPr>
          <p:nvPr>
            <p:ph idx="1"/>
          </p:nvPr>
        </p:nvSpPr>
        <p:spPr/>
        <p:txBody>
          <a:bodyPr/>
          <a:lstStyle/>
          <a:p>
            <a:pPr marL="0" indent="0">
              <a:buNone/>
            </a:pPr>
            <a:r>
              <a:rPr lang="en-GB" dirty="0"/>
              <a:t>After initializing everything, train the model by</a:t>
            </a:r>
          </a:p>
          <a:p>
            <a:r>
              <a:rPr lang="en-GB" dirty="0"/>
              <a:t>Noising an image drawn from MNIST over the timesteps (forward diffusion) and keep track of the noise values.</a:t>
            </a:r>
          </a:p>
          <a:p>
            <a:r>
              <a:rPr lang="en-GB" dirty="0"/>
              <a:t>Have the model predict the noise added to each timestep.</a:t>
            </a:r>
          </a:p>
          <a:p>
            <a:r>
              <a:rPr lang="en-GB" dirty="0"/>
              <a:t>Use MSE to compare the predicted noise and the “real” noise.</a:t>
            </a:r>
          </a:p>
          <a:p>
            <a:r>
              <a:rPr lang="en-GB" dirty="0"/>
              <a:t>Backprop, rinse and repeat until convergence.</a:t>
            </a:r>
          </a:p>
          <a:p>
            <a:r>
              <a:rPr lang="en-GB" dirty="0"/>
              <a:t>Using Adam and default learning rate values for simplicity.</a:t>
            </a:r>
          </a:p>
          <a:p>
            <a:r>
              <a:rPr lang="en-GB" dirty="0"/>
              <a:t>Keep track of loss values for training curves.</a:t>
            </a:r>
          </a:p>
        </p:txBody>
      </p:sp>
    </p:spTree>
    <p:extLst>
      <p:ext uri="{BB962C8B-B14F-4D97-AF65-F5344CB8AC3E}">
        <p14:creationId xmlns:p14="http://schemas.microsoft.com/office/powerpoint/2010/main" val="330002950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29574F-B0B9-20DB-6F2C-08EBAEB1AD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802324-1788-9865-A305-4764BD5D5D17}"/>
              </a:ext>
            </a:extLst>
          </p:cNvPr>
          <p:cNvSpPr>
            <a:spLocks noGrp="1"/>
          </p:cNvSpPr>
          <p:nvPr>
            <p:ph type="title"/>
          </p:nvPr>
        </p:nvSpPr>
        <p:spPr/>
        <p:txBody>
          <a:bodyPr/>
          <a:lstStyle/>
          <a:p>
            <a:r>
              <a:rPr lang="en-GB" dirty="0"/>
              <a:t>Training the model</a:t>
            </a:r>
          </a:p>
        </p:txBody>
      </p:sp>
      <p:sp>
        <p:nvSpPr>
          <p:cNvPr id="3" name="Content Placeholder 2">
            <a:extLst>
              <a:ext uri="{FF2B5EF4-FFF2-40B4-BE49-F238E27FC236}">
                <a16:creationId xmlns:a16="http://schemas.microsoft.com/office/drawing/2014/main" id="{9E88A478-CD06-60C0-75F2-8787C3858153}"/>
              </a:ext>
            </a:extLst>
          </p:cNvPr>
          <p:cNvSpPr>
            <a:spLocks noGrp="1"/>
          </p:cNvSpPr>
          <p:nvPr>
            <p:ph idx="1"/>
          </p:nvPr>
        </p:nvSpPr>
        <p:spPr/>
        <p:txBody>
          <a:bodyPr/>
          <a:lstStyle/>
          <a:p>
            <a:pPr marL="0" indent="0">
              <a:buNone/>
            </a:pPr>
            <a:r>
              <a:rPr lang="en-GB" dirty="0"/>
              <a:t>After initializing everything, train the model by</a:t>
            </a:r>
          </a:p>
          <a:p>
            <a:r>
              <a:rPr lang="en-GB" dirty="0"/>
              <a:t>Noising an image drawn from MNIST over the timesteps (forward diffusion) and keep track of the noise values.</a:t>
            </a:r>
          </a:p>
          <a:p>
            <a:r>
              <a:rPr lang="en-GB" dirty="0"/>
              <a:t>Have the model predict the noise added to each timestep.</a:t>
            </a:r>
          </a:p>
          <a:p>
            <a:r>
              <a:rPr lang="en-GB" dirty="0"/>
              <a:t>Use MSE to compare the predicted noise and the “real” noise.</a:t>
            </a:r>
          </a:p>
          <a:p>
            <a:r>
              <a:rPr lang="en-GB" dirty="0"/>
              <a:t>Backprop, rinse and repeat until convergence.</a:t>
            </a:r>
          </a:p>
          <a:p>
            <a:r>
              <a:rPr lang="en-GB" dirty="0"/>
              <a:t>Using Adam and default learning rate values for simplicity.</a:t>
            </a:r>
          </a:p>
          <a:p>
            <a:r>
              <a:rPr lang="en-GB" dirty="0"/>
              <a:t>Keep track of loss values for training curves.</a:t>
            </a:r>
          </a:p>
        </p:txBody>
      </p:sp>
      <p:pic>
        <p:nvPicPr>
          <p:cNvPr id="5" name="Picture 4">
            <a:extLst>
              <a:ext uri="{FF2B5EF4-FFF2-40B4-BE49-F238E27FC236}">
                <a16:creationId xmlns:a16="http://schemas.microsoft.com/office/drawing/2014/main" id="{2CDD4827-2716-4C71-665E-9B085EAF2B12}"/>
              </a:ext>
            </a:extLst>
          </p:cNvPr>
          <p:cNvPicPr>
            <a:picLocks noChangeAspect="1"/>
          </p:cNvPicPr>
          <p:nvPr/>
        </p:nvPicPr>
        <p:blipFill>
          <a:blip r:embed="rId2"/>
          <a:stretch>
            <a:fillRect/>
          </a:stretch>
        </p:blipFill>
        <p:spPr>
          <a:xfrm>
            <a:off x="1599572" y="232916"/>
            <a:ext cx="8992855" cy="6392167"/>
          </a:xfrm>
          <a:prstGeom prst="rect">
            <a:avLst/>
          </a:prstGeom>
        </p:spPr>
      </p:pic>
    </p:spTree>
    <p:extLst>
      <p:ext uri="{BB962C8B-B14F-4D97-AF65-F5344CB8AC3E}">
        <p14:creationId xmlns:p14="http://schemas.microsoft.com/office/powerpoint/2010/main" val="1733755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8EC46-1B2A-45F3-77AB-A75BF11B2C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98666D-DC22-3F37-172D-B328500117DB}"/>
              </a:ext>
            </a:extLst>
          </p:cNvPr>
          <p:cNvSpPr>
            <a:spLocks noGrp="1"/>
          </p:cNvSpPr>
          <p:nvPr>
            <p:ph type="title"/>
          </p:nvPr>
        </p:nvSpPr>
        <p:spPr/>
        <p:txBody>
          <a:bodyPr/>
          <a:lstStyle/>
          <a:p>
            <a:r>
              <a:rPr lang="en-GB" dirty="0"/>
              <a:t>It trains?</a:t>
            </a:r>
          </a:p>
        </p:txBody>
      </p:sp>
      <p:sp>
        <p:nvSpPr>
          <p:cNvPr id="9" name="Content Placeholder 8">
            <a:extLst>
              <a:ext uri="{FF2B5EF4-FFF2-40B4-BE49-F238E27FC236}">
                <a16:creationId xmlns:a16="http://schemas.microsoft.com/office/drawing/2014/main" id="{9CCAA5E4-B110-F070-3AF9-68698F7F9FC2}"/>
              </a:ext>
            </a:extLst>
          </p:cNvPr>
          <p:cNvSpPr>
            <a:spLocks noGrp="1"/>
          </p:cNvSpPr>
          <p:nvPr>
            <p:ph idx="1"/>
          </p:nvPr>
        </p:nvSpPr>
        <p:spPr/>
        <p:txBody>
          <a:bodyPr/>
          <a:lstStyle/>
          <a:p>
            <a:r>
              <a:rPr lang="en-GB" dirty="0"/>
              <a:t>It seems to train, although it could benefit from our arsenal of training techniques (LR decay/scheduling, using validation, etc.)</a:t>
            </a:r>
          </a:p>
        </p:txBody>
      </p:sp>
      <p:pic>
        <p:nvPicPr>
          <p:cNvPr id="8" name="Picture 7">
            <a:extLst>
              <a:ext uri="{FF2B5EF4-FFF2-40B4-BE49-F238E27FC236}">
                <a16:creationId xmlns:a16="http://schemas.microsoft.com/office/drawing/2014/main" id="{CB0B5BD8-5895-ECC1-2D69-19121B8CEF6D}"/>
              </a:ext>
            </a:extLst>
          </p:cNvPr>
          <p:cNvPicPr>
            <a:picLocks noChangeAspect="1"/>
          </p:cNvPicPr>
          <p:nvPr/>
        </p:nvPicPr>
        <p:blipFill>
          <a:blip r:embed="rId2"/>
          <a:stretch>
            <a:fillRect/>
          </a:stretch>
        </p:blipFill>
        <p:spPr>
          <a:xfrm>
            <a:off x="2223925" y="2765164"/>
            <a:ext cx="2402504" cy="4092836"/>
          </a:xfrm>
          <a:prstGeom prst="rect">
            <a:avLst/>
          </a:prstGeom>
        </p:spPr>
      </p:pic>
      <p:pic>
        <p:nvPicPr>
          <p:cNvPr id="11" name="Picture 10">
            <a:extLst>
              <a:ext uri="{FF2B5EF4-FFF2-40B4-BE49-F238E27FC236}">
                <a16:creationId xmlns:a16="http://schemas.microsoft.com/office/drawing/2014/main" id="{FADB245B-C33E-172B-7F16-12C1912D0214}"/>
              </a:ext>
            </a:extLst>
          </p:cNvPr>
          <p:cNvPicPr>
            <a:picLocks noChangeAspect="1"/>
          </p:cNvPicPr>
          <p:nvPr/>
        </p:nvPicPr>
        <p:blipFill>
          <a:blip r:embed="rId3"/>
          <a:stretch>
            <a:fillRect/>
          </a:stretch>
        </p:blipFill>
        <p:spPr>
          <a:xfrm>
            <a:off x="5030683" y="2765164"/>
            <a:ext cx="5069780" cy="3886832"/>
          </a:xfrm>
          <a:prstGeom prst="rect">
            <a:avLst/>
          </a:prstGeom>
        </p:spPr>
      </p:pic>
    </p:spTree>
    <p:extLst>
      <p:ext uri="{BB962C8B-B14F-4D97-AF65-F5344CB8AC3E}">
        <p14:creationId xmlns:p14="http://schemas.microsoft.com/office/powerpoint/2010/main" val="36543818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EBB66-9843-FCB3-E105-A9BB08FB1B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2749A3-4A4F-AA94-7944-95F19DE7BD0F}"/>
              </a:ext>
            </a:extLst>
          </p:cNvPr>
          <p:cNvSpPr>
            <a:spLocks noGrp="1"/>
          </p:cNvSpPr>
          <p:nvPr>
            <p:ph type="title"/>
          </p:nvPr>
        </p:nvSpPr>
        <p:spPr/>
        <p:txBody>
          <a:bodyPr/>
          <a:lstStyle/>
          <a:p>
            <a:r>
              <a:rPr lang="en-GB" dirty="0"/>
              <a:t>Let us visualize the results!</a:t>
            </a:r>
          </a:p>
        </p:txBody>
      </p:sp>
      <p:sp>
        <p:nvSpPr>
          <p:cNvPr id="3" name="Content Placeholder 2">
            <a:extLst>
              <a:ext uri="{FF2B5EF4-FFF2-40B4-BE49-F238E27FC236}">
                <a16:creationId xmlns:a16="http://schemas.microsoft.com/office/drawing/2014/main" id="{180E43B8-B69D-C4D7-1023-0C9D86C3DBA1}"/>
              </a:ext>
            </a:extLst>
          </p:cNvPr>
          <p:cNvSpPr>
            <a:spLocks noGrp="1"/>
          </p:cNvSpPr>
          <p:nvPr>
            <p:ph idx="1"/>
          </p:nvPr>
        </p:nvSpPr>
        <p:spPr/>
        <p:txBody>
          <a:bodyPr/>
          <a:lstStyle/>
          <a:p>
            <a:pPr marL="0" indent="0">
              <a:buNone/>
            </a:pPr>
            <a:r>
              <a:rPr lang="en-GB" dirty="0"/>
              <a:t>After training, we obtain a model that is “capable” of denoising images.</a:t>
            </a:r>
          </a:p>
          <a:p>
            <a:endParaRPr lang="en-GB" dirty="0"/>
          </a:p>
        </p:txBody>
      </p:sp>
      <p:pic>
        <p:nvPicPr>
          <p:cNvPr id="6" name="Picture 5">
            <a:extLst>
              <a:ext uri="{FF2B5EF4-FFF2-40B4-BE49-F238E27FC236}">
                <a16:creationId xmlns:a16="http://schemas.microsoft.com/office/drawing/2014/main" id="{1F593154-C44E-B541-B005-755FCEEBC7F5}"/>
              </a:ext>
            </a:extLst>
          </p:cNvPr>
          <p:cNvPicPr>
            <a:picLocks noChangeAspect="1"/>
          </p:cNvPicPr>
          <p:nvPr/>
        </p:nvPicPr>
        <p:blipFill>
          <a:blip r:embed="rId2"/>
          <a:stretch>
            <a:fillRect/>
          </a:stretch>
        </p:blipFill>
        <p:spPr>
          <a:xfrm>
            <a:off x="157843" y="2401199"/>
            <a:ext cx="11876314" cy="4456801"/>
          </a:xfrm>
          <a:prstGeom prst="rect">
            <a:avLst/>
          </a:prstGeom>
        </p:spPr>
      </p:pic>
    </p:spTree>
    <p:extLst>
      <p:ext uri="{BB962C8B-B14F-4D97-AF65-F5344CB8AC3E}">
        <p14:creationId xmlns:p14="http://schemas.microsoft.com/office/powerpoint/2010/main" val="24136987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E416C-4706-49BA-A6CF-13D6A81C4637}"/>
              </a:ext>
            </a:extLst>
          </p:cNvPr>
          <p:cNvSpPr>
            <a:spLocks noGrp="1"/>
          </p:cNvSpPr>
          <p:nvPr>
            <p:ph type="title"/>
          </p:nvPr>
        </p:nvSpPr>
        <p:spPr/>
        <p:txBody>
          <a:bodyPr/>
          <a:lstStyle/>
          <a:p>
            <a:r>
              <a:rPr lang="en-US" dirty="0"/>
              <a:t>Vanilla GAN architecture</a:t>
            </a:r>
            <a:endParaRPr lang="en-GB" dirty="0"/>
          </a:p>
        </p:txBody>
      </p:sp>
      <p:pic>
        <p:nvPicPr>
          <p:cNvPr id="6" name="Picture 5">
            <a:extLst>
              <a:ext uri="{FF2B5EF4-FFF2-40B4-BE49-F238E27FC236}">
                <a16:creationId xmlns:a16="http://schemas.microsoft.com/office/drawing/2014/main" id="{F25CC722-9392-4B5D-B3CC-EDA2DF45D989}"/>
              </a:ext>
            </a:extLst>
          </p:cNvPr>
          <p:cNvPicPr>
            <a:picLocks noChangeAspect="1"/>
          </p:cNvPicPr>
          <p:nvPr/>
        </p:nvPicPr>
        <p:blipFill rotWithShape="1">
          <a:blip r:embed="rId2">
            <a:extLst>
              <a:ext uri="{28A0092B-C50C-407E-A947-70E740481C1C}">
                <a14:useLocalDpi xmlns:a14="http://schemas.microsoft.com/office/drawing/2010/main" val="0"/>
              </a:ext>
            </a:extLst>
          </a:blip>
          <a:srcRect t="15649"/>
          <a:stretch/>
        </p:blipFill>
        <p:spPr>
          <a:xfrm>
            <a:off x="1459462" y="1517392"/>
            <a:ext cx="9273075" cy="5340608"/>
          </a:xfrm>
          <a:prstGeom prst="rect">
            <a:avLst/>
          </a:prstGeom>
        </p:spPr>
      </p:pic>
    </p:spTree>
    <p:extLst>
      <p:ext uri="{BB962C8B-B14F-4D97-AF65-F5344CB8AC3E}">
        <p14:creationId xmlns:p14="http://schemas.microsoft.com/office/powerpoint/2010/main" val="1541071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14AB-7A54-D98B-7745-2530EEDCEDF5}"/>
              </a:ext>
            </a:extLst>
          </p:cNvPr>
          <p:cNvSpPr>
            <a:spLocks noGrp="1"/>
          </p:cNvSpPr>
          <p:nvPr>
            <p:ph type="title"/>
          </p:nvPr>
        </p:nvSpPr>
        <p:spPr/>
        <p:txBody>
          <a:bodyPr/>
          <a:lstStyle/>
          <a:p>
            <a:r>
              <a:rPr lang="en-GB" dirty="0"/>
              <a:t>In practice, however…</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D9B4562-DE5C-B532-1FCE-97BC00B23393}"/>
                  </a:ext>
                </a:extLst>
              </p:cNvPr>
              <p:cNvSpPr>
                <a:spLocks noGrp="1"/>
              </p:cNvSpPr>
              <p:nvPr>
                <p:ph sz="half" idx="1"/>
              </p:nvPr>
            </p:nvSpPr>
            <p:spPr>
              <a:xfrm>
                <a:off x="838200" y="1825624"/>
                <a:ext cx="5856514" cy="5032375"/>
              </a:xfrm>
            </p:spPr>
            <p:txBody>
              <a:bodyPr>
                <a:normAutofit/>
              </a:bodyPr>
              <a:lstStyle/>
              <a:p>
                <a:pPr marL="0" indent="0">
                  <a:buNone/>
                </a:pPr>
                <a:r>
                  <a:rPr lang="en-GB" dirty="0"/>
                  <a:t>In practice, need more iterations and more steps of noising and denoising, in the thousands or so.</a:t>
                </a:r>
              </a:p>
              <a:p>
                <a:r>
                  <a:rPr lang="en-GB" dirty="0"/>
                  <a:t>Our Notebook 3 demo runs on only </a:t>
                </a:r>
                <a14:m>
                  <m:oMath xmlns:m="http://schemas.openxmlformats.org/officeDocument/2006/math">
                    <m:r>
                      <a:rPr lang="en-GB" i="1" dirty="0" smtClean="0">
                        <a:latin typeface="Cambria Math" panose="02040503050406030204" pitchFamily="18" charset="0"/>
                      </a:rPr>
                      <m:t>𝑇</m:t>
                    </m:r>
                    <m:r>
                      <a:rPr lang="en-GB" i="1" dirty="0" smtClean="0">
                        <a:latin typeface="Cambria Math" panose="02040503050406030204" pitchFamily="18" charset="0"/>
                      </a:rPr>
                      <m:t> =1000</m:t>
                    </m:r>
                  </m:oMath>
                </a14:m>
                <a:r>
                  <a:rPr lang="en-GB" dirty="0"/>
                  <a:t> steps of noising/denoising and would probably work better with a larger </a:t>
                </a:r>
                <a14:m>
                  <m:oMath xmlns:m="http://schemas.openxmlformats.org/officeDocument/2006/math">
                    <m:r>
                      <a:rPr lang="en-GB" i="1" dirty="0" smtClean="0">
                        <a:latin typeface="Cambria Math" panose="02040503050406030204" pitchFamily="18" charset="0"/>
                      </a:rPr>
                      <m:t>𝑇</m:t>
                    </m:r>
                  </m:oMath>
                </a14:m>
                <a:r>
                  <a:rPr lang="en-GB" dirty="0"/>
                  <a:t> value and smaller noising at each step…</a:t>
                </a:r>
              </a:p>
              <a:p>
                <a:r>
                  <a:rPr lang="en-GB" dirty="0"/>
                  <a:t>And maybe a larger model…</a:t>
                </a:r>
              </a:p>
              <a:p>
                <a:r>
                  <a:rPr lang="en-GB" dirty="0"/>
                  <a:t>It is expensive to train (!), but you get the idea…</a:t>
                </a:r>
              </a:p>
            </p:txBody>
          </p:sp>
        </mc:Choice>
        <mc:Fallback xmlns="">
          <p:sp>
            <p:nvSpPr>
              <p:cNvPr id="4" name="Content Placeholder 3">
                <a:extLst>
                  <a:ext uri="{FF2B5EF4-FFF2-40B4-BE49-F238E27FC236}">
                    <a16:creationId xmlns:a16="http://schemas.microsoft.com/office/drawing/2014/main" id="{7D9B4562-DE5C-B532-1FCE-97BC00B23393}"/>
                  </a:ext>
                </a:extLst>
              </p:cNvPr>
              <p:cNvSpPr>
                <a:spLocks noGrp="1" noRot="1" noChangeAspect="1" noMove="1" noResize="1" noEditPoints="1" noAdjustHandles="1" noChangeArrowheads="1" noChangeShapeType="1" noTextEdit="1"/>
              </p:cNvSpPr>
              <p:nvPr>
                <p:ph sz="half" idx="1"/>
              </p:nvPr>
            </p:nvSpPr>
            <p:spPr>
              <a:xfrm>
                <a:off x="838200" y="1825624"/>
                <a:ext cx="5856514" cy="5032375"/>
              </a:xfrm>
              <a:blipFill>
                <a:blip r:embed="rId2"/>
                <a:stretch>
                  <a:fillRect l="-2188" t="-1937" r="-3021"/>
                </a:stretch>
              </a:blipFill>
            </p:spPr>
            <p:txBody>
              <a:bodyPr/>
              <a:lstStyle/>
              <a:p>
                <a:r>
                  <a:rPr lang="en-GB">
                    <a:noFill/>
                  </a:rPr>
                  <a:t> </a:t>
                </a:r>
              </a:p>
            </p:txBody>
          </p:sp>
        </mc:Fallback>
      </mc:AlternateContent>
      <p:pic>
        <p:nvPicPr>
          <p:cNvPr id="3" name="Picture 2" descr="A picture containing text, indoor, tiled&#10;&#10;Description automatically generated">
            <a:extLst>
              <a:ext uri="{FF2B5EF4-FFF2-40B4-BE49-F238E27FC236}">
                <a16:creationId xmlns:a16="http://schemas.microsoft.com/office/drawing/2014/main" id="{FCAF4CC8-EDB1-FE27-15DE-47AF0B05F4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901" y="1765264"/>
            <a:ext cx="4431899" cy="4431899"/>
          </a:xfrm>
          <a:prstGeom prst="rect">
            <a:avLst/>
          </a:prstGeom>
        </p:spPr>
      </p:pic>
    </p:spTree>
    <p:extLst>
      <p:ext uri="{BB962C8B-B14F-4D97-AF65-F5344CB8AC3E}">
        <p14:creationId xmlns:p14="http://schemas.microsoft.com/office/powerpoint/2010/main" val="7607704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14AB-7A54-D98B-7745-2530EEDCEDF5}"/>
              </a:ext>
            </a:extLst>
          </p:cNvPr>
          <p:cNvSpPr>
            <a:spLocks noGrp="1"/>
          </p:cNvSpPr>
          <p:nvPr>
            <p:ph type="title"/>
          </p:nvPr>
        </p:nvSpPr>
        <p:spPr/>
        <p:txBody>
          <a:bodyPr/>
          <a:lstStyle/>
          <a:p>
            <a:r>
              <a:rPr lang="en-GB" dirty="0"/>
              <a:t>In practice, however…</a:t>
            </a:r>
            <a:endParaRPr lang="en-SG" dirty="0"/>
          </a:p>
        </p:txBody>
      </p:sp>
      <p:sp>
        <p:nvSpPr>
          <p:cNvPr id="4" name="Content Placeholder 3">
            <a:extLst>
              <a:ext uri="{FF2B5EF4-FFF2-40B4-BE49-F238E27FC236}">
                <a16:creationId xmlns:a16="http://schemas.microsoft.com/office/drawing/2014/main" id="{7D9B4562-DE5C-B532-1FCE-97BC00B23393}"/>
              </a:ext>
            </a:extLst>
          </p:cNvPr>
          <p:cNvSpPr>
            <a:spLocks noGrp="1"/>
          </p:cNvSpPr>
          <p:nvPr>
            <p:ph sz="half" idx="1"/>
          </p:nvPr>
        </p:nvSpPr>
        <p:spPr>
          <a:xfrm>
            <a:off x="838200" y="1825624"/>
            <a:ext cx="5181600" cy="5032375"/>
          </a:xfrm>
        </p:spPr>
        <p:txBody>
          <a:bodyPr>
            <a:normAutofit/>
          </a:bodyPr>
          <a:lstStyle/>
          <a:p>
            <a:r>
              <a:rPr lang="en-GB" dirty="0"/>
              <a:t>We were somewhat able to train a model to denoise and eventually obtain a convincing MNIST picture from something that was close to pure noise! </a:t>
            </a:r>
          </a:p>
          <a:p>
            <a:r>
              <a:rPr lang="en-GB" dirty="0"/>
              <a:t>Another possible approach to generate images out of thin air?</a:t>
            </a:r>
          </a:p>
          <a:p>
            <a:r>
              <a:rPr lang="en-GB" b="1" dirty="0"/>
              <a:t>Keep in mind:</a:t>
            </a:r>
            <a:r>
              <a:rPr lang="en-GB" dirty="0"/>
              <a:t> all advanced ideas from previous weeks are open!</a:t>
            </a:r>
            <a:br>
              <a:rPr lang="en-GB" dirty="0"/>
            </a:br>
            <a:r>
              <a:rPr lang="en-GB" dirty="0"/>
              <a:t>(using advanced layers, making it conditional like conditional GANs, cyclic, progressive, etc.)</a:t>
            </a:r>
            <a:endParaRPr lang="en-SG" dirty="0"/>
          </a:p>
        </p:txBody>
      </p:sp>
      <p:pic>
        <p:nvPicPr>
          <p:cNvPr id="7" name="Picture 6" descr="A picture containing text, indoor, tiled&#10;&#10;Description automatically generated">
            <a:extLst>
              <a:ext uri="{FF2B5EF4-FFF2-40B4-BE49-F238E27FC236}">
                <a16:creationId xmlns:a16="http://schemas.microsoft.com/office/drawing/2014/main" id="{FEE71ACD-E3B2-6891-ECE9-A0F328E712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1901" y="1765264"/>
            <a:ext cx="4431899" cy="4431899"/>
          </a:xfrm>
          <a:prstGeom prst="rect">
            <a:avLst/>
          </a:prstGeom>
        </p:spPr>
      </p:pic>
    </p:spTree>
    <p:extLst>
      <p:ext uri="{BB962C8B-B14F-4D97-AF65-F5344CB8AC3E}">
        <p14:creationId xmlns:p14="http://schemas.microsoft.com/office/powerpoint/2010/main" val="8004511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73A0E-0125-1FC6-B87D-10552A39E8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C294B9-BB98-FFD9-68A2-C9B77A40F84F}"/>
              </a:ext>
            </a:extLst>
          </p:cNvPr>
          <p:cNvSpPr>
            <a:spLocks noGrp="1"/>
          </p:cNvSpPr>
          <p:nvPr>
            <p:ph type="title"/>
          </p:nvPr>
        </p:nvSpPr>
        <p:spPr/>
        <p:txBody>
          <a:bodyPr/>
          <a:lstStyle/>
          <a:p>
            <a:r>
              <a:rPr lang="en-GB" dirty="0"/>
              <a:t>In practice, however…</a:t>
            </a:r>
            <a:endParaRPr lang="en-SG" dirty="0"/>
          </a:p>
        </p:txBody>
      </p:sp>
      <p:sp>
        <p:nvSpPr>
          <p:cNvPr id="4" name="Content Placeholder 3">
            <a:extLst>
              <a:ext uri="{FF2B5EF4-FFF2-40B4-BE49-F238E27FC236}">
                <a16:creationId xmlns:a16="http://schemas.microsoft.com/office/drawing/2014/main" id="{F9F2FA00-7189-2F25-4D9A-8AAAF9F2D392}"/>
              </a:ext>
            </a:extLst>
          </p:cNvPr>
          <p:cNvSpPr>
            <a:spLocks noGrp="1"/>
          </p:cNvSpPr>
          <p:nvPr>
            <p:ph idx="1"/>
          </p:nvPr>
        </p:nvSpPr>
        <p:spPr/>
        <p:txBody>
          <a:bodyPr>
            <a:normAutofit/>
          </a:bodyPr>
          <a:lstStyle/>
          <a:p>
            <a:r>
              <a:rPr lang="en-GB" dirty="0"/>
              <a:t>What happens if we use the reverse diffusion process and our model on an image that is pure noise? Do we obtain an MNIST-like sample? </a:t>
            </a:r>
            <a:endParaRPr lang="en-SG" dirty="0"/>
          </a:p>
        </p:txBody>
      </p:sp>
      <p:pic>
        <p:nvPicPr>
          <p:cNvPr id="8" name="Picture 7">
            <a:extLst>
              <a:ext uri="{FF2B5EF4-FFF2-40B4-BE49-F238E27FC236}">
                <a16:creationId xmlns:a16="http://schemas.microsoft.com/office/drawing/2014/main" id="{C6744176-9181-2FE2-811E-7FCB6BDB874F}"/>
              </a:ext>
            </a:extLst>
          </p:cNvPr>
          <p:cNvPicPr>
            <a:picLocks noChangeAspect="1"/>
          </p:cNvPicPr>
          <p:nvPr/>
        </p:nvPicPr>
        <p:blipFill>
          <a:blip r:embed="rId2"/>
          <a:stretch>
            <a:fillRect/>
          </a:stretch>
        </p:blipFill>
        <p:spPr>
          <a:xfrm>
            <a:off x="6405578" y="2685470"/>
            <a:ext cx="5459851" cy="2631648"/>
          </a:xfrm>
          <a:prstGeom prst="rect">
            <a:avLst/>
          </a:prstGeom>
        </p:spPr>
      </p:pic>
      <p:pic>
        <p:nvPicPr>
          <p:cNvPr id="5" name="Picture 4">
            <a:extLst>
              <a:ext uri="{FF2B5EF4-FFF2-40B4-BE49-F238E27FC236}">
                <a16:creationId xmlns:a16="http://schemas.microsoft.com/office/drawing/2014/main" id="{23F2D6A6-B154-A58F-4382-83AF40CAF361}"/>
              </a:ext>
            </a:extLst>
          </p:cNvPr>
          <p:cNvPicPr>
            <a:picLocks noChangeAspect="1"/>
          </p:cNvPicPr>
          <p:nvPr/>
        </p:nvPicPr>
        <p:blipFill>
          <a:blip r:embed="rId3"/>
          <a:stretch>
            <a:fillRect/>
          </a:stretch>
        </p:blipFill>
        <p:spPr>
          <a:xfrm>
            <a:off x="3365059" y="4408715"/>
            <a:ext cx="5023791" cy="2449286"/>
          </a:xfrm>
          <a:prstGeom prst="rect">
            <a:avLst/>
          </a:prstGeom>
        </p:spPr>
      </p:pic>
      <p:pic>
        <p:nvPicPr>
          <p:cNvPr id="10" name="Picture 9">
            <a:extLst>
              <a:ext uri="{FF2B5EF4-FFF2-40B4-BE49-F238E27FC236}">
                <a16:creationId xmlns:a16="http://schemas.microsoft.com/office/drawing/2014/main" id="{DE0814A5-64E3-37BB-09D4-695BA127718B}"/>
              </a:ext>
            </a:extLst>
          </p:cNvPr>
          <p:cNvPicPr>
            <a:picLocks noChangeAspect="1"/>
          </p:cNvPicPr>
          <p:nvPr/>
        </p:nvPicPr>
        <p:blipFill>
          <a:blip r:embed="rId4"/>
          <a:stretch>
            <a:fillRect/>
          </a:stretch>
        </p:blipFill>
        <p:spPr>
          <a:xfrm>
            <a:off x="352782" y="2782704"/>
            <a:ext cx="5001295" cy="2437179"/>
          </a:xfrm>
          <a:prstGeom prst="rect">
            <a:avLst/>
          </a:prstGeom>
        </p:spPr>
      </p:pic>
      <p:sp>
        <p:nvSpPr>
          <p:cNvPr id="11" name="TextBox 10">
            <a:extLst>
              <a:ext uri="{FF2B5EF4-FFF2-40B4-BE49-F238E27FC236}">
                <a16:creationId xmlns:a16="http://schemas.microsoft.com/office/drawing/2014/main" id="{8D771D62-C781-B36F-6C2C-E2C33E9E91DB}"/>
              </a:ext>
            </a:extLst>
          </p:cNvPr>
          <p:cNvSpPr txBox="1"/>
          <p:nvPr/>
        </p:nvSpPr>
        <p:spPr>
          <a:xfrm>
            <a:off x="9209314" y="5686485"/>
            <a:ext cx="2656115" cy="830997"/>
          </a:xfrm>
          <a:prstGeom prst="rect">
            <a:avLst/>
          </a:prstGeom>
          <a:noFill/>
        </p:spPr>
        <p:txBody>
          <a:bodyPr wrap="square" rtlCol="0">
            <a:spAutoFit/>
          </a:bodyPr>
          <a:lstStyle/>
          <a:p>
            <a:r>
              <a:rPr lang="en-GB" sz="2400" dirty="0"/>
              <a:t>Meh… Sometimes yes, sometimes no.</a:t>
            </a:r>
          </a:p>
        </p:txBody>
      </p:sp>
    </p:spTree>
    <p:extLst>
      <p:ext uri="{BB962C8B-B14F-4D97-AF65-F5344CB8AC3E}">
        <p14:creationId xmlns:p14="http://schemas.microsoft.com/office/powerpoint/2010/main" val="18939805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514AB-7A54-D98B-7745-2530EEDCEDF5}"/>
              </a:ext>
            </a:extLst>
          </p:cNvPr>
          <p:cNvSpPr>
            <a:spLocks noGrp="1"/>
          </p:cNvSpPr>
          <p:nvPr>
            <p:ph type="title"/>
          </p:nvPr>
        </p:nvSpPr>
        <p:spPr/>
        <p:txBody>
          <a:bodyPr/>
          <a:lstStyle/>
          <a:p>
            <a:r>
              <a:rPr lang="en-GB" dirty="0"/>
              <a:t>In practice, however…</a:t>
            </a:r>
            <a:endParaRPr lang="en-SG" dirty="0"/>
          </a:p>
        </p:txBody>
      </p:sp>
      <p:sp>
        <p:nvSpPr>
          <p:cNvPr id="4" name="Content Placeholder 3">
            <a:extLst>
              <a:ext uri="{FF2B5EF4-FFF2-40B4-BE49-F238E27FC236}">
                <a16:creationId xmlns:a16="http://schemas.microsoft.com/office/drawing/2014/main" id="{7D9B4562-DE5C-B532-1FCE-97BC00B23393}"/>
              </a:ext>
            </a:extLst>
          </p:cNvPr>
          <p:cNvSpPr>
            <a:spLocks noGrp="1"/>
          </p:cNvSpPr>
          <p:nvPr>
            <p:ph sz="half" idx="1"/>
          </p:nvPr>
        </p:nvSpPr>
        <p:spPr>
          <a:xfrm>
            <a:off x="838200" y="1825624"/>
            <a:ext cx="5181600" cy="5032375"/>
          </a:xfrm>
        </p:spPr>
        <p:txBody>
          <a:bodyPr>
            <a:normAutofit/>
          </a:bodyPr>
          <a:lstStyle/>
          <a:p>
            <a:r>
              <a:rPr lang="en-GB" dirty="0"/>
              <a:t>Clearly, we are not there yet!</a:t>
            </a:r>
          </a:p>
          <a:p>
            <a:r>
              <a:rPr lang="en-GB" dirty="0"/>
              <a:t>There is a need for more advanced practices to training diffusion models efficiently.</a:t>
            </a:r>
          </a:p>
          <a:p>
            <a:r>
              <a:rPr lang="en-GB" dirty="0"/>
              <a:t>Learn more in the Computer Vision course on Term 7!</a:t>
            </a:r>
          </a:p>
          <a:p>
            <a:r>
              <a:rPr lang="en-GB" dirty="0"/>
              <a:t>(Or if you already want a pre-trained implementation, readily available…)</a:t>
            </a:r>
            <a:br>
              <a:rPr lang="en-GB" dirty="0"/>
            </a:br>
            <a:r>
              <a:rPr lang="en-GB" dirty="0">
                <a:hlinkClick r:id="rId2"/>
              </a:rPr>
              <a:t>https://github.com/VSehwag/minimal-diffusion</a:t>
            </a:r>
            <a:endParaRPr lang="en-GB" dirty="0"/>
          </a:p>
        </p:txBody>
      </p:sp>
      <p:pic>
        <p:nvPicPr>
          <p:cNvPr id="7" name="Picture 6" descr="A picture containing text, indoor, tiled&#10;&#10;Description automatically generated">
            <a:extLst>
              <a:ext uri="{FF2B5EF4-FFF2-40B4-BE49-F238E27FC236}">
                <a16:creationId xmlns:a16="http://schemas.microsoft.com/office/drawing/2014/main" id="{FEE71ACD-E3B2-6891-ECE9-A0F328E71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1901" y="1765264"/>
            <a:ext cx="4431899" cy="4431899"/>
          </a:xfrm>
          <a:prstGeom prst="rect">
            <a:avLst/>
          </a:prstGeom>
        </p:spPr>
      </p:pic>
    </p:spTree>
    <p:extLst>
      <p:ext uri="{BB962C8B-B14F-4D97-AF65-F5344CB8AC3E}">
        <p14:creationId xmlns:p14="http://schemas.microsoft.com/office/powerpoint/2010/main" val="5010389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lstStyle/>
              <a:p>
                <a:r>
                  <a:rPr lang="en-GB" dirty="0"/>
                  <a:t>If you train with a dataset of captioned images, the extra label could be used during the denoising part, to help the denoising model figure out what was the original image about.</a:t>
                </a:r>
              </a:p>
              <a:p>
                <a:r>
                  <a:rPr lang="en-GB" dirty="0"/>
                  <a:t>Encode these captions and use them during training of the denoising model in place of </a:t>
                </a:r>
                <a14:m>
                  <m:oMath xmlns:m="http://schemas.openxmlformats.org/officeDocument/2006/math">
                    <m:r>
                      <a:rPr lang="en-GB" i="1" dirty="0" smtClean="0">
                        <a:latin typeface="Cambria Math" panose="02040503050406030204" pitchFamily="18" charset="0"/>
                      </a:rPr>
                      <m:t>𝑡</m:t>
                    </m:r>
                  </m:oMath>
                </a14:m>
                <a:r>
                  <a:rPr lang="en-GB" dirty="0"/>
                  <a:t>.</a:t>
                </a:r>
              </a:p>
              <a:p>
                <a:r>
                  <a:rPr lang="en-GB" dirty="0"/>
                  <a:t>Helps to direct the denoising in right direction!</a:t>
                </a:r>
                <a:endParaRPr lang="en-SG" dirty="0"/>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471"/>
                </a:stretch>
              </a:blipFill>
            </p:spPr>
            <p:txBody>
              <a:bodyPr/>
              <a:lstStyle/>
              <a:p>
                <a:r>
                  <a:rPr lang="en-SG">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spTree>
    <p:extLst>
      <p:ext uri="{BB962C8B-B14F-4D97-AF65-F5344CB8AC3E}">
        <p14:creationId xmlns:p14="http://schemas.microsoft.com/office/powerpoint/2010/main" val="41864831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normAutofit/>
              </a:bodyPr>
              <a:lstStyle/>
              <a:p>
                <a:r>
                  <a:rPr lang="en-GB" dirty="0"/>
                  <a:t>Label </a:t>
                </a:r>
                <a14:m>
                  <m:oMath xmlns:m="http://schemas.openxmlformats.org/officeDocument/2006/math">
                    <m:acc>
                      <m:accPr>
                        <m:chr m:val="̂"/>
                        <m:ctrlPr>
                          <a:rPr lang="en-SG" i="1" dirty="0">
                            <a:latin typeface="Cambria Math" panose="02040503050406030204" pitchFamily="18" charset="0"/>
                          </a:rPr>
                        </m:ctrlPr>
                      </m:accPr>
                      <m:e>
                        <m:r>
                          <a:rPr lang="en-GB" i="1" dirty="0">
                            <a:latin typeface="Cambria Math" panose="02040503050406030204" pitchFamily="18" charset="0"/>
                          </a:rPr>
                          <m:t>𝑧</m:t>
                        </m:r>
                      </m:e>
                    </m:acc>
                    <m:r>
                      <a:rPr lang="en-GB" i="1" dirty="0">
                        <a:latin typeface="Cambria Math" panose="02040503050406030204" pitchFamily="18" charset="0"/>
                      </a:rPr>
                      <m:t> </m:t>
                    </m:r>
                  </m:oMath>
                </a14:m>
                <a:r>
                  <a:rPr lang="en-GB" dirty="0"/>
                  <a:t>could be the class of the MNSIT image, or the embedding of a text caption.</a:t>
                </a:r>
              </a:p>
              <a:p>
                <a:r>
                  <a:rPr lang="en-GB" dirty="0"/>
                  <a:t>During testing, use pure noise as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𝑁</m:t>
                        </m:r>
                      </m:sub>
                    </m:sSub>
                  </m:oMath>
                </a14:m>
                <a:r>
                  <a:rPr lang="en-SG" dirty="0"/>
                  <a:t> and ask the user for a caption of their choice that will be compressed as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a:t>
                </a:r>
              </a:p>
              <a:p>
                <a:r>
                  <a:rPr lang="en-SG" dirty="0"/>
                  <a:t>Use your denoiser many times in a row and obtain an image matching the caption </a:t>
                </a:r>
                <a14:m>
                  <m:oMath xmlns:m="http://schemas.openxmlformats.org/officeDocument/2006/math">
                    <m:acc>
                      <m:accPr>
                        <m:chr m:val="̂"/>
                        <m:ctrlPr>
                          <a:rPr lang="en-SG" i="1" dirty="0" smtClean="0">
                            <a:latin typeface="Cambria Math" panose="02040503050406030204" pitchFamily="18" charset="0"/>
                          </a:rPr>
                        </m:ctrlPr>
                      </m:accPr>
                      <m:e>
                        <m:r>
                          <a:rPr lang="en-GB" b="0" i="1" dirty="0" smtClean="0">
                            <a:latin typeface="Cambria Math" panose="02040503050406030204" pitchFamily="18" charset="0"/>
                          </a:rPr>
                          <m:t>𝑧</m:t>
                        </m:r>
                      </m:e>
                    </m:acc>
                  </m:oMath>
                </a14:m>
                <a:r>
                  <a:rPr lang="en-SG" dirty="0"/>
                  <a:t> starting from pure noise?!</a:t>
                </a:r>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647"/>
                </a:stretch>
              </a:blipFill>
            </p:spPr>
            <p:txBody>
              <a:bodyPr/>
              <a:lstStyle/>
              <a:p>
                <a:r>
                  <a:rPr lang="en-GB">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spTree>
    <p:extLst>
      <p:ext uri="{BB962C8B-B14F-4D97-AF65-F5344CB8AC3E}">
        <p14:creationId xmlns:p14="http://schemas.microsoft.com/office/powerpoint/2010/main" val="15496442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1E03A-0991-3E81-CE08-7084E5D7107C}"/>
              </a:ext>
            </a:extLst>
          </p:cNvPr>
          <p:cNvSpPr>
            <a:spLocks noGrp="1"/>
          </p:cNvSpPr>
          <p:nvPr>
            <p:ph type="title"/>
          </p:nvPr>
        </p:nvSpPr>
        <p:spPr/>
        <p:txBody>
          <a:bodyPr/>
          <a:lstStyle/>
          <a:p>
            <a:r>
              <a:rPr lang="en-GB" dirty="0"/>
              <a:t>Making it conditional</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8E41AF6-7D72-5D7D-3B7D-5DD7984D6CA1}"/>
                  </a:ext>
                </a:extLst>
              </p:cNvPr>
              <p:cNvSpPr>
                <a:spLocks noGrp="1"/>
              </p:cNvSpPr>
              <p:nvPr>
                <p:ph sz="half" idx="1"/>
              </p:nvPr>
            </p:nvSpPr>
            <p:spPr>
              <a:xfrm>
                <a:off x="838200" y="1825624"/>
                <a:ext cx="5181600" cy="5032375"/>
              </a:xfrm>
            </p:spPr>
            <p:txBody>
              <a:bodyPr/>
              <a:lstStyle/>
              <a:p>
                <a:r>
                  <a:rPr lang="en-GB" dirty="0"/>
                  <a:t>Label </a:t>
                </a:r>
                <a14:m>
                  <m:oMath xmlns:m="http://schemas.openxmlformats.org/officeDocument/2006/math">
                    <m:acc>
                      <m:accPr>
                        <m:chr m:val="̂"/>
                        <m:ctrlPr>
                          <a:rPr lang="en-SG" i="1" dirty="0">
                            <a:latin typeface="Cambria Math" panose="02040503050406030204" pitchFamily="18" charset="0"/>
                          </a:rPr>
                        </m:ctrlPr>
                      </m:accPr>
                      <m:e>
                        <m:r>
                          <a:rPr lang="en-GB" i="1" dirty="0">
                            <a:latin typeface="Cambria Math" panose="02040503050406030204" pitchFamily="18" charset="0"/>
                          </a:rPr>
                          <m:t>𝑧</m:t>
                        </m:r>
                      </m:e>
                    </m:acc>
                    <m:r>
                      <a:rPr lang="en-GB" i="1" dirty="0">
                        <a:latin typeface="Cambria Math" panose="02040503050406030204" pitchFamily="18" charset="0"/>
                      </a:rPr>
                      <m:t> </m:t>
                    </m:r>
                  </m:oMath>
                </a14:m>
                <a:r>
                  <a:rPr lang="en-GB" dirty="0"/>
                  <a:t>could be the class of the MNSIT image, or the embedding of a text caption.</a:t>
                </a:r>
              </a:p>
              <a:p>
                <a:r>
                  <a:rPr lang="en-GB" dirty="0"/>
                  <a:t>During testing, use pure noise as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𝑁</m:t>
                        </m:r>
                      </m:sub>
                    </m:sSub>
                  </m:oMath>
                </a14:m>
                <a:r>
                  <a:rPr lang="en-SG" dirty="0"/>
                  <a:t> and ask the user for a caption of their choice that will be compressed as </a:t>
                </a:r>
                <a14:m>
                  <m:oMath xmlns:m="http://schemas.openxmlformats.org/officeDocument/2006/math">
                    <m:acc>
                      <m:accPr>
                        <m:chr m:val="̂"/>
                        <m:ctrlPr>
                          <a:rPr lang="en-SG" i="1" dirty="0">
                            <a:latin typeface="Cambria Math" panose="02040503050406030204" pitchFamily="18" charset="0"/>
                          </a:rPr>
                        </m:ctrlPr>
                      </m:accPr>
                      <m:e>
                        <m:r>
                          <a:rPr lang="en-GB" i="1" dirty="0">
                            <a:latin typeface="Cambria Math" panose="02040503050406030204" pitchFamily="18" charset="0"/>
                          </a:rPr>
                          <m:t>𝑧</m:t>
                        </m:r>
                      </m:e>
                    </m:acc>
                  </m:oMath>
                </a14:m>
                <a:r>
                  <a:rPr lang="en-SG" dirty="0"/>
                  <a:t>.</a:t>
                </a:r>
              </a:p>
              <a:p>
                <a:r>
                  <a:rPr lang="en-SG" dirty="0"/>
                  <a:t>Use your denoiser many times in a row and obtain an image matching the caption </a:t>
                </a:r>
                <a14:m>
                  <m:oMath xmlns:m="http://schemas.openxmlformats.org/officeDocument/2006/math">
                    <m:acc>
                      <m:accPr>
                        <m:chr m:val="̂"/>
                        <m:ctrlPr>
                          <a:rPr lang="en-SG" i="1" dirty="0">
                            <a:latin typeface="Cambria Math" panose="02040503050406030204" pitchFamily="18" charset="0"/>
                          </a:rPr>
                        </m:ctrlPr>
                      </m:accPr>
                      <m:e>
                        <m:r>
                          <a:rPr lang="en-GB" i="1" dirty="0">
                            <a:latin typeface="Cambria Math" panose="02040503050406030204" pitchFamily="18" charset="0"/>
                          </a:rPr>
                          <m:t>𝑧</m:t>
                        </m:r>
                      </m:e>
                    </m:acc>
                  </m:oMath>
                </a14:m>
                <a:r>
                  <a:rPr lang="en-SG" dirty="0"/>
                  <a:t> starting from pure noise?!</a:t>
                </a:r>
              </a:p>
            </p:txBody>
          </p:sp>
        </mc:Choice>
        <mc:Fallback xmlns="">
          <p:sp>
            <p:nvSpPr>
              <p:cNvPr id="3" name="Content Placeholder 2">
                <a:extLst>
                  <a:ext uri="{FF2B5EF4-FFF2-40B4-BE49-F238E27FC236}">
                    <a16:creationId xmlns:a16="http://schemas.microsoft.com/office/drawing/2014/main" id="{28E41AF6-7D72-5D7D-3B7D-5DD7984D6CA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3647"/>
                </a:stretch>
              </a:blipFill>
            </p:spPr>
            <p:txBody>
              <a:bodyPr/>
              <a:lstStyle/>
              <a:p>
                <a:r>
                  <a:rPr lang="en-GB">
                    <a:noFill/>
                  </a:rPr>
                  <a:t> </a:t>
                </a:r>
              </a:p>
            </p:txBody>
          </p:sp>
        </mc:Fallback>
      </mc:AlternateContent>
      <p:pic>
        <p:nvPicPr>
          <p:cNvPr id="6" name="Picture 5" descr="Diagram&#10;&#10;Description automatically generated">
            <a:extLst>
              <a:ext uri="{FF2B5EF4-FFF2-40B4-BE49-F238E27FC236}">
                <a16:creationId xmlns:a16="http://schemas.microsoft.com/office/drawing/2014/main" id="{9FAEEA01-E026-7C16-43B6-2369249DC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2087" y="163502"/>
            <a:ext cx="4142266" cy="3407120"/>
          </a:xfrm>
          <a:prstGeom prst="rect">
            <a:avLst/>
          </a:prstGeom>
        </p:spPr>
      </p:pic>
      <p:pic>
        <p:nvPicPr>
          <p:cNvPr id="8" name="Picture 7" descr="A collage of a person playing baseball&#10;&#10;Description automatically generated with low confidence">
            <a:extLst>
              <a:ext uri="{FF2B5EF4-FFF2-40B4-BE49-F238E27FC236}">
                <a16:creationId xmlns:a16="http://schemas.microsoft.com/office/drawing/2014/main" id="{3649F0D7-B9AD-BE24-C790-375C59ED7F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2418" y="3570622"/>
            <a:ext cx="3561382" cy="3202073"/>
          </a:xfrm>
          <a:prstGeom prst="rect">
            <a:avLst/>
          </a:prstGeom>
        </p:spPr>
      </p:pic>
      <p:pic>
        <p:nvPicPr>
          <p:cNvPr id="5" name="Picture 4" descr="Graphical user interface, website&#10;&#10;Description automatically generated">
            <a:extLst>
              <a:ext uri="{FF2B5EF4-FFF2-40B4-BE49-F238E27FC236}">
                <a16:creationId xmlns:a16="http://schemas.microsoft.com/office/drawing/2014/main" id="{A763A4DA-5236-4FC7-59A7-4672B0E2EF46}"/>
              </a:ext>
            </a:extLst>
          </p:cNvPr>
          <p:cNvPicPr>
            <a:picLocks noChangeAspect="1"/>
          </p:cNvPicPr>
          <p:nvPr/>
        </p:nvPicPr>
        <p:blipFill rotWithShape="1">
          <a:blip r:embed="rId5">
            <a:extLst>
              <a:ext uri="{28A0092B-C50C-407E-A947-70E740481C1C}">
                <a14:useLocalDpi xmlns:a14="http://schemas.microsoft.com/office/drawing/2010/main" val="0"/>
              </a:ext>
            </a:extLst>
          </a:blip>
          <a:srcRect l="15321" t="1244" r="21218"/>
          <a:stretch/>
        </p:blipFill>
        <p:spPr>
          <a:xfrm>
            <a:off x="2311020" y="186041"/>
            <a:ext cx="7417559" cy="649287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141114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1575-1CB3-CE7D-CA62-D6651262F120}"/>
              </a:ext>
            </a:extLst>
          </p:cNvPr>
          <p:cNvSpPr>
            <a:spLocks noGrp="1"/>
          </p:cNvSpPr>
          <p:nvPr>
            <p:ph type="title"/>
          </p:nvPr>
        </p:nvSpPr>
        <p:spPr/>
        <p:txBody>
          <a:bodyPr/>
          <a:lstStyle/>
          <a:p>
            <a:r>
              <a:rPr lang="en-GB" dirty="0"/>
              <a:t>Diffusion: a good entry point to continue your study of generative models</a:t>
            </a:r>
            <a:endParaRPr lang="en-SG" dirty="0"/>
          </a:p>
        </p:txBody>
      </p:sp>
      <p:sp>
        <p:nvSpPr>
          <p:cNvPr id="5" name="Content Placeholder 4">
            <a:extLst>
              <a:ext uri="{FF2B5EF4-FFF2-40B4-BE49-F238E27FC236}">
                <a16:creationId xmlns:a16="http://schemas.microsoft.com/office/drawing/2014/main" id="{8E30F55E-1A79-04AD-F506-A1A087EFF9DC}"/>
              </a:ext>
            </a:extLst>
          </p:cNvPr>
          <p:cNvSpPr>
            <a:spLocks noGrp="1"/>
          </p:cNvSpPr>
          <p:nvPr>
            <p:ph idx="1"/>
          </p:nvPr>
        </p:nvSpPr>
        <p:spPr>
          <a:xfrm>
            <a:off x="838200" y="1825624"/>
            <a:ext cx="10515600" cy="5032375"/>
          </a:xfrm>
        </p:spPr>
        <p:txBody>
          <a:bodyPr>
            <a:normAutofit/>
          </a:bodyPr>
          <a:lstStyle/>
          <a:p>
            <a:pPr marL="0" indent="0">
              <a:buNone/>
            </a:pPr>
            <a:r>
              <a:rPr lang="en-GB" b="1" dirty="0"/>
              <a:t>What is “stable” diffusion then? </a:t>
            </a:r>
            <a:r>
              <a:rPr lang="en-GB" dirty="0"/>
              <a:t>The "stable" part of </a:t>
            </a:r>
            <a:r>
              <a:rPr lang="en-GB" b="1" dirty="0"/>
              <a:t>stable diffusion</a:t>
            </a:r>
            <a:r>
              <a:rPr lang="en-GB" dirty="0"/>
              <a:t> comes from optimizations that make the model more efficient and stable, particularly for large-scale text-to-image generation tasks.</a:t>
            </a:r>
          </a:p>
          <a:p>
            <a:r>
              <a:rPr lang="en-GB" dirty="0"/>
              <a:t>While it would be impossible to explain the issues and stable diffusion in two minutes, know that it achieves this using </a:t>
            </a:r>
            <a:r>
              <a:rPr lang="en-GB" b="1" dirty="0"/>
              <a:t>latent diffusion</a:t>
            </a:r>
            <a:r>
              <a:rPr lang="en-GB" dirty="0"/>
              <a:t>, a key innovation.</a:t>
            </a:r>
          </a:p>
          <a:p>
            <a:r>
              <a:rPr lang="en-GB" b="1" dirty="0"/>
              <a:t>Normal Diffusion Models: </a:t>
            </a:r>
            <a:r>
              <a:rPr lang="en-GB" dirty="0"/>
              <a:t>Operate directly in pixel space, which can be computationally expensive and slow for high-resolution images.</a:t>
            </a:r>
          </a:p>
          <a:p>
            <a:r>
              <a:rPr lang="en-GB" b="1" dirty="0"/>
              <a:t>Stable Diffusion: </a:t>
            </a:r>
            <a:r>
              <a:rPr lang="en-GB" dirty="0"/>
              <a:t>Operates in a latent space (a compressed representation of the image), significantly reducing computational costs and making the process faster and more efficient.</a:t>
            </a:r>
          </a:p>
        </p:txBody>
      </p:sp>
    </p:spTree>
    <p:extLst>
      <p:ext uri="{BB962C8B-B14F-4D97-AF65-F5344CB8AC3E}">
        <p14:creationId xmlns:p14="http://schemas.microsoft.com/office/powerpoint/2010/main" val="336452671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04409-AAD7-4235-7B2A-B3C2851DFA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6D4458-94EA-9B56-C73C-B7ACC084EE33}"/>
              </a:ext>
            </a:extLst>
          </p:cNvPr>
          <p:cNvSpPr>
            <a:spLocks noGrp="1"/>
          </p:cNvSpPr>
          <p:nvPr>
            <p:ph type="title"/>
          </p:nvPr>
        </p:nvSpPr>
        <p:spPr/>
        <p:txBody>
          <a:bodyPr/>
          <a:lstStyle/>
          <a:p>
            <a:r>
              <a:rPr lang="en-GB" dirty="0"/>
              <a:t>Diffusion: a good entry point to continue your study of generative models</a:t>
            </a:r>
            <a:endParaRPr lang="en-SG" dirty="0"/>
          </a:p>
        </p:txBody>
      </p:sp>
      <p:sp>
        <p:nvSpPr>
          <p:cNvPr id="5" name="Content Placeholder 4">
            <a:extLst>
              <a:ext uri="{FF2B5EF4-FFF2-40B4-BE49-F238E27FC236}">
                <a16:creationId xmlns:a16="http://schemas.microsoft.com/office/drawing/2014/main" id="{6DFEE6E6-0289-03EE-84B1-820B73DABDEF}"/>
              </a:ext>
            </a:extLst>
          </p:cNvPr>
          <p:cNvSpPr>
            <a:spLocks noGrp="1"/>
          </p:cNvSpPr>
          <p:nvPr>
            <p:ph idx="1"/>
          </p:nvPr>
        </p:nvSpPr>
        <p:spPr>
          <a:xfrm>
            <a:off x="838200" y="1825624"/>
            <a:ext cx="10515600" cy="5032375"/>
          </a:xfrm>
        </p:spPr>
        <p:txBody>
          <a:bodyPr>
            <a:normAutofit/>
          </a:bodyPr>
          <a:lstStyle/>
          <a:p>
            <a:pPr marL="0" indent="0">
              <a:buNone/>
            </a:pPr>
            <a:r>
              <a:rPr lang="en-GB" b="1" dirty="0">
                <a:solidFill>
                  <a:schemeClr val="bg1">
                    <a:lumMod val="65000"/>
                  </a:schemeClr>
                </a:solidFill>
              </a:rPr>
              <a:t>What is “stable” diffusion then? </a:t>
            </a:r>
            <a:r>
              <a:rPr lang="en-GB" dirty="0">
                <a:solidFill>
                  <a:schemeClr val="bg1">
                    <a:lumMod val="65000"/>
                  </a:schemeClr>
                </a:solidFill>
              </a:rPr>
              <a:t>The "stable" part of </a:t>
            </a:r>
            <a:r>
              <a:rPr lang="en-GB" b="1" dirty="0">
                <a:solidFill>
                  <a:schemeClr val="bg1">
                    <a:lumMod val="65000"/>
                  </a:schemeClr>
                </a:solidFill>
              </a:rPr>
              <a:t>stable diffusion</a:t>
            </a:r>
            <a:r>
              <a:rPr lang="en-GB" dirty="0">
                <a:solidFill>
                  <a:schemeClr val="bg1">
                    <a:lumMod val="65000"/>
                  </a:schemeClr>
                </a:solidFill>
              </a:rPr>
              <a:t> comes from optimizations that make the model more efficient and stable, particularly for large-scale text-to-image generation tasks.</a:t>
            </a:r>
          </a:p>
          <a:p>
            <a:r>
              <a:rPr lang="en-GB" dirty="0">
                <a:solidFill>
                  <a:schemeClr val="bg1">
                    <a:lumMod val="65000"/>
                  </a:schemeClr>
                </a:solidFill>
              </a:rPr>
              <a:t>While it would be impossible to explain the issues and stable diffusion in two minutes, know that it achieves this using </a:t>
            </a:r>
            <a:r>
              <a:rPr lang="en-GB" b="1" dirty="0">
                <a:solidFill>
                  <a:schemeClr val="bg1">
                    <a:lumMod val="65000"/>
                  </a:schemeClr>
                </a:solidFill>
              </a:rPr>
              <a:t>latent diffusion</a:t>
            </a:r>
            <a:r>
              <a:rPr lang="en-GB" dirty="0">
                <a:solidFill>
                  <a:schemeClr val="bg1">
                    <a:lumMod val="65000"/>
                  </a:schemeClr>
                </a:solidFill>
              </a:rPr>
              <a:t>, a key innovation.</a:t>
            </a:r>
          </a:p>
          <a:p>
            <a:r>
              <a:rPr lang="en-GB" b="1" dirty="0">
                <a:solidFill>
                  <a:schemeClr val="bg1">
                    <a:lumMod val="65000"/>
                  </a:schemeClr>
                </a:solidFill>
              </a:rPr>
              <a:t>Normal Diffusion Models: </a:t>
            </a:r>
            <a:r>
              <a:rPr lang="en-GB" dirty="0">
                <a:solidFill>
                  <a:schemeClr val="bg1">
                    <a:lumMod val="65000"/>
                  </a:schemeClr>
                </a:solidFill>
              </a:rPr>
              <a:t>Operate directly in pixel space, which can be computationally expensive and slow for high-resolution images.</a:t>
            </a:r>
          </a:p>
          <a:p>
            <a:r>
              <a:rPr lang="en-GB" b="1" dirty="0">
                <a:solidFill>
                  <a:schemeClr val="bg1">
                    <a:lumMod val="65000"/>
                  </a:schemeClr>
                </a:solidFill>
              </a:rPr>
              <a:t>Stable Diffusion: </a:t>
            </a:r>
            <a:r>
              <a:rPr lang="en-GB" dirty="0">
                <a:solidFill>
                  <a:schemeClr val="bg1">
                    <a:lumMod val="65000"/>
                  </a:schemeClr>
                </a:solidFill>
              </a:rPr>
              <a:t>Operates in a latent space (a compressed representation of the image), significantly reducing computational costs and making the process faster and more efficient.</a:t>
            </a:r>
          </a:p>
        </p:txBody>
      </p:sp>
      <p:sp>
        <p:nvSpPr>
          <p:cNvPr id="4" name="TextBox 3">
            <a:extLst>
              <a:ext uri="{FF2B5EF4-FFF2-40B4-BE49-F238E27FC236}">
                <a16:creationId xmlns:a16="http://schemas.microsoft.com/office/drawing/2014/main" id="{C2FB9CC1-C877-9491-96EC-53E69EDE7080}"/>
              </a:ext>
            </a:extLst>
          </p:cNvPr>
          <p:cNvSpPr txBox="1"/>
          <p:nvPr/>
        </p:nvSpPr>
        <p:spPr>
          <a:xfrm rot="20178490">
            <a:off x="2828798" y="1565545"/>
            <a:ext cx="6647950" cy="5170646"/>
          </a:xfrm>
          <a:prstGeom prst="rect">
            <a:avLst/>
          </a:prstGeom>
          <a:noFill/>
        </p:spPr>
        <p:txBody>
          <a:bodyPr wrap="square">
            <a:spAutoFit/>
          </a:bodyPr>
          <a:lstStyle/>
          <a:p>
            <a:pPr algn="ctr"/>
            <a:r>
              <a:rPr lang="en-GB" sz="6600" b="1" dirty="0">
                <a:ln w="22225">
                  <a:solidFill>
                    <a:schemeClr val="tx1"/>
                  </a:solidFill>
                  <a:prstDash val="solid"/>
                </a:ln>
                <a:solidFill>
                  <a:schemeClr val="accent1"/>
                </a:solidFill>
              </a:rPr>
              <a:t>Something for later in a more advanced Computer Vision course?</a:t>
            </a:r>
            <a:endParaRPr lang="en-SG" sz="6600" b="1" dirty="0">
              <a:ln w="22225">
                <a:solidFill>
                  <a:schemeClr val="tx1"/>
                </a:solidFill>
                <a:prstDash val="solid"/>
              </a:ln>
              <a:solidFill>
                <a:schemeClr val="accent1"/>
              </a:solidFill>
            </a:endParaRPr>
          </a:p>
        </p:txBody>
      </p:sp>
    </p:spTree>
    <p:extLst>
      <p:ext uri="{BB962C8B-B14F-4D97-AF65-F5344CB8AC3E}">
        <p14:creationId xmlns:p14="http://schemas.microsoft.com/office/powerpoint/2010/main" val="41282502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21575-1CB3-CE7D-CA62-D6651262F120}"/>
              </a:ext>
            </a:extLst>
          </p:cNvPr>
          <p:cNvSpPr>
            <a:spLocks noGrp="1"/>
          </p:cNvSpPr>
          <p:nvPr>
            <p:ph type="title"/>
          </p:nvPr>
        </p:nvSpPr>
        <p:spPr/>
        <p:txBody>
          <a:bodyPr/>
          <a:lstStyle/>
          <a:p>
            <a:r>
              <a:rPr lang="en-GB" dirty="0"/>
              <a:t>Diffusion: a good entry point to continue your study of generative models</a:t>
            </a:r>
            <a:endParaRPr lang="en-SG" dirty="0"/>
          </a:p>
        </p:txBody>
      </p:sp>
      <p:sp>
        <p:nvSpPr>
          <p:cNvPr id="5" name="Content Placeholder 4">
            <a:extLst>
              <a:ext uri="{FF2B5EF4-FFF2-40B4-BE49-F238E27FC236}">
                <a16:creationId xmlns:a16="http://schemas.microsoft.com/office/drawing/2014/main" id="{8E30F55E-1A79-04AD-F506-A1A087EFF9DC}"/>
              </a:ext>
            </a:extLst>
          </p:cNvPr>
          <p:cNvSpPr>
            <a:spLocks noGrp="1"/>
          </p:cNvSpPr>
          <p:nvPr>
            <p:ph sz="half" idx="1"/>
          </p:nvPr>
        </p:nvSpPr>
        <p:spPr>
          <a:xfrm>
            <a:off x="838200" y="1825624"/>
            <a:ext cx="5029200" cy="5032375"/>
          </a:xfrm>
        </p:spPr>
        <p:txBody>
          <a:bodyPr>
            <a:normAutofit/>
          </a:bodyPr>
          <a:lstStyle/>
          <a:p>
            <a:r>
              <a:rPr lang="en-GB" dirty="0"/>
              <a:t>If you want online resources, I would warmly recommend this course from </a:t>
            </a:r>
            <a:r>
              <a:rPr lang="en-GB" b="1" dirty="0">
                <a:solidFill>
                  <a:schemeClr val="accent2">
                    <a:lumMod val="50000"/>
                  </a:schemeClr>
                </a:solidFill>
              </a:rPr>
              <a:t>Jeremy Howard </a:t>
            </a:r>
            <a:r>
              <a:rPr lang="en-GB" b="1" dirty="0"/>
              <a:t>(</a:t>
            </a:r>
            <a:r>
              <a:rPr lang="en-GB" b="1" dirty="0">
                <a:solidFill>
                  <a:schemeClr val="accent2">
                    <a:lumMod val="50000"/>
                  </a:schemeClr>
                </a:solidFill>
              </a:rPr>
              <a:t>Fast.ai</a:t>
            </a:r>
            <a:r>
              <a:rPr lang="en-GB" b="1" dirty="0"/>
              <a:t>), </a:t>
            </a:r>
            <a:r>
              <a:rPr lang="en-GB" dirty="0"/>
              <a:t>one of the most important AI teachers out there, is probably very nice to take…</a:t>
            </a:r>
          </a:p>
          <a:p>
            <a:pPr marL="0" indent="0">
              <a:buNone/>
            </a:pPr>
            <a:r>
              <a:rPr lang="en-SG" dirty="0">
                <a:hlinkClick r:id="rId2"/>
              </a:rPr>
              <a:t>https://www.fast.ai/posts/part2-2023.html</a:t>
            </a:r>
            <a:r>
              <a:rPr lang="en-GB" dirty="0"/>
              <a:t> </a:t>
            </a:r>
            <a:endParaRPr lang="en-SG" dirty="0"/>
          </a:p>
        </p:txBody>
      </p:sp>
      <p:pic>
        <p:nvPicPr>
          <p:cNvPr id="6" name="Picture 5">
            <a:extLst>
              <a:ext uri="{FF2B5EF4-FFF2-40B4-BE49-F238E27FC236}">
                <a16:creationId xmlns:a16="http://schemas.microsoft.com/office/drawing/2014/main" id="{F1B475E2-3DF9-21EA-C179-D92B951DFA0C}"/>
              </a:ext>
            </a:extLst>
          </p:cNvPr>
          <p:cNvPicPr>
            <a:picLocks noChangeAspect="1"/>
          </p:cNvPicPr>
          <p:nvPr/>
        </p:nvPicPr>
        <p:blipFill>
          <a:blip r:embed="rId3"/>
          <a:stretch>
            <a:fillRect/>
          </a:stretch>
        </p:blipFill>
        <p:spPr>
          <a:xfrm>
            <a:off x="6172202" y="1825625"/>
            <a:ext cx="5936180" cy="4710420"/>
          </a:xfrm>
          <a:prstGeom prst="rect">
            <a:avLst/>
          </a:prstGeom>
        </p:spPr>
      </p:pic>
    </p:spTree>
    <p:extLst>
      <p:ext uri="{BB962C8B-B14F-4D97-AF65-F5344CB8AC3E}">
        <p14:creationId xmlns:p14="http://schemas.microsoft.com/office/powerpoint/2010/main" val="10559412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E416C-4706-49BA-A6CF-13D6A81C4637}"/>
              </a:ext>
            </a:extLst>
          </p:cNvPr>
          <p:cNvSpPr>
            <a:spLocks noGrp="1"/>
          </p:cNvSpPr>
          <p:nvPr>
            <p:ph type="title"/>
          </p:nvPr>
        </p:nvSpPr>
        <p:spPr/>
        <p:txBody>
          <a:bodyPr/>
          <a:lstStyle/>
          <a:p>
            <a:r>
              <a:rPr lang="en-US" dirty="0"/>
              <a:t>Vanilla GAN architecture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7B1134-46E5-43A2-B74F-F038397DD683}"/>
                  </a:ext>
                </a:extLst>
              </p:cNvPr>
              <p:cNvSpPr>
                <a:spLocks noGrp="1"/>
              </p:cNvSpPr>
              <p:nvPr>
                <p:ph sz="half" idx="1"/>
              </p:nvPr>
            </p:nvSpPr>
            <p:spPr/>
            <p:txBody>
              <a:bodyPr/>
              <a:lstStyle/>
              <a:p>
                <a:pPr marL="0" indent="0">
                  <a:buNone/>
                </a:pPr>
                <a:r>
                  <a:rPr lang="en-US" dirty="0"/>
                  <a:t>To train a GAN, we need five components.</a:t>
                </a:r>
              </a:p>
              <a:p>
                <a:pPr marL="514350" indent="-514350">
                  <a:buFont typeface="+mj-lt"/>
                  <a:buAutoNum type="arabicPeriod"/>
                </a:pPr>
                <a:r>
                  <a:rPr lang="en-US" b="1" dirty="0"/>
                  <a:t>Noise sample generator </a:t>
                </a:r>
                <a14:m>
                  <m:oMath xmlns:m="http://schemas.openxmlformats.org/officeDocument/2006/math">
                    <m:r>
                      <a:rPr lang="en-US" b="1" i="1" dirty="0" smtClean="0">
                        <a:latin typeface="Cambria Math" panose="02040503050406030204" pitchFamily="18" charset="0"/>
                      </a:rPr>
                      <m:t>𝒁</m:t>
                    </m:r>
                  </m:oMath>
                </a14:m>
                <a:endParaRPr lang="en-US" b="1" dirty="0"/>
              </a:p>
              <a:p>
                <a:pPr marL="514350" indent="-514350">
                  <a:buFont typeface="+mj-lt"/>
                  <a:buAutoNum type="arabicPeriod"/>
                </a:pPr>
                <a:r>
                  <a:rPr lang="en-US" b="1" dirty="0"/>
                  <a:t>Generator </a:t>
                </a:r>
                <a14:m>
                  <m:oMath xmlns:m="http://schemas.openxmlformats.org/officeDocument/2006/math">
                    <m:r>
                      <a:rPr lang="en-US" b="1" i="1" dirty="0" smtClean="0">
                        <a:latin typeface="Cambria Math" panose="02040503050406030204" pitchFamily="18" charset="0"/>
                      </a:rPr>
                      <m:t>𝑮</m:t>
                    </m:r>
                  </m:oMath>
                </a14:m>
                <a:endParaRPr lang="en-US" b="1" dirty="0"/>
              </a:p>
              <a:p>
                <a:pPr marL="514350" indent="-514350">
                  <a:buFont typeface="+mj-lt"/>
                  <a:buAutoNum type="arabicPeriod"/>
                </a:pPr>
                <a:r>
                  <a:rPr lang="en-US" b="1" dirty="0"/>
                  <a:t>Discriminator </a:t>
                </a:r>
                <a14:m>
                  <m:oMath xmlns:m="http://schemas.openxmlformats.org/officeDocument/2006/math">
                    <m:r>
                      <a:rPr lang="en-US" b="1" i="1" dirty="0" smtClean="0">
                        <a:latin typeface="Cambria Math" panose="02040503050406030204" pitchFamily="18" charset="0"/>
                      </a:rPr>
                      <m:t>𝑫</m:t>
                    </m:r>
                  </m:oMath>
                </a14:m>
                <a:endParaRPr lang="en-US" b="1" dirty="0"/>
              </a:p>
              <a:p>
                <a:pPr marL="514350" indent="-514350">
                  <a:buFont typeface="+mj-lt"/>
                  <a:buAutoNum type="arabicPeriod"/>
                </a:pPr>
                <a:r>
                  <a:rPr lang="en-US" b="1" dirty="0"/>
                  <a:t>Loss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𝑳</m:t>
                        </m:r>
                      </m:e>
                      <m:sub>
                        <m:r>
                          <a:rPr lang="en-US" b="1" i="1" dirty="0" smtClean="0">
                            <a:latin typeface="Cambria Math" panose="02040503050406030204" pitchFamily="18" charset="0"/>
                          </a:rPr>
                          <m:t>𝑫</m:t>
                        </m:r>
                      </m:sub>
                    </m:sSub>
                    <m:r>
                      <a:rPr lang="en-US" b="1" i="1" dirty="0" smtClean="0">
                        <a:latin typeface="Cambria Math" panose="02040503050406030204" pitchFamily="18" charset="0"/>
                      </a:rPr>
                      <m:t> </m:t>
                    </m:r>
                  </m:oMath>
                </a14:m>
                <a:r>
                  <a:rPr lang="en-US" b="1" dirty="0"/>
                  <a:t>on discriminator </a:t>
                </a:r>
                <a14:m>
                  <m:oMath xmlns:m="http://schemas.openxmlformats.org/officeDocument/2006/math">
                    <m:r>
                      <a:rPr lang="en-US" b="1" i="1" dirty="0" smtClean="0">
                        <a:latin typeface="Cambria Math" panose="02040503050406030204" pitchFamily="18" charset="0"/>
                      </a:rPr>
                      <m:t>𝑫</m:t>
                    </m:r>
                  </m:oMath>
                </a14:m>
                <a:endParaRPr lang="en-US" b="1" dirty="0"/>
              </a:p>
              <a:p>
                <a:pPr marL="514350" indent="-514350">
                  <a:buFont typeface="+mj-lt"/>
                  <a:buAutoNum type="arabicPeriod"/>
                </a:pPr>
                <a:r>
                  <a:rPr lang="en-US" b="1" dirty="0"/>
                  <a:t>Loss </a:t>
                </a:r>
                <a14:m>
                  <m:oMath xmlns:m="http://schemas.openxmlformats.org/officeDocument/2006/math">
                    <m:sSub>
                      <m:sSubPr>
                        <m:ctrlPr>
                          <a:rPr lang="en-US" b="1" i="1" dirty="0" smtClean="0">
                            <a:latin typeface="Cambria Math" panose="02040503050406030204" pitchFamily="18" charset="0"/>
                          </a:rPr>
                        </m:ctrlPr>
                      </m:sSubPr>
                      <m:e>
                        <m:r>
                          <a:rPr lang="en-US" b="1" i="1" dirty="0" smtClean="0">
                            <a:latin typeface="Cambria Math" panose="02040503050406030204" pitchFamily="18" charset="0"/>
                          </a:rPr>
                          <m:t>𝑳</m:t>
                        </m:r>
                      </m:e>
                      <m:sub>
                        <m:r>
                          <a:rPr lang="en-US" b="1" i="1" dirty="0" smtClean="0">
                            <a:latin typeface="Cambria Math" panose="02040503050406030204" pitchFamily="18" charset="0"/>
                          </a:rPr>
                          <m:t>𝑮</m:t>
                        </m:r>
                      </m:sub>
                    </m:sSub>
                    <m:r>
                      <a:rPr lang="en-US" b="1" i="1" dirty="0" smtClean="0">
                        <a:latin typeface="Cambria Math" panose="02040503050406030204" pitchFamily="18" charset="0"/>
                      </a:rPr>
                      <m:t> </m:t>
                    </m:r>
                  </m:oMath>
                </a14:m>
                <a:r>
                  <a:rPr lang="en-US" b="1" dirty="0"/>
                  <a:t>on generator </a:t>
                </a:r>
                <a14:m>
                  <m:oMath xmlns:m="http://schemas.openxmlformats.org/officeDocument/2006/math">
                    <m:r>
                      <a:rPr lang="en-US" b="1" i="1" dirty="0" smtClean="0">
                        <a:latin typeface="Cambria Math" panose="02040503050406030204" pitchFamily="18" charset="0"/>
                      </a:rPr>
                      <m:t>𝑮</m:t>
                    </m:r>
                  </m:oMath>
                </a14:m>
                <a:endParaRPr lang="en-US" b="1" dirty="0"/>
              </a:p>
              <a:p>
                <a:pPr marL="514350" indent="-514350">
                  <a:buFont typeface="+mj-lt"/>
                  <a:buAutoNum type="arabicPeriod"/>
                </a:pPr>
                <a:endParaRPr lang="en-GB" b="1" dirty="0"/>
              </a:p>
            </p:txBody>
          </p:sp>
        </mc:Choice>
        <mc:Fallback xmlns="">
          <p:sp>
            <p:nvSpPr>
              <p:cNvPr id="3" name="Content Placeholder 2">
                <a:extLst>
                  <a:ext uri="{FF2B5EF4-FFF2-40B4-BE49-F238E27FC236}">
                    <a16:creationId xmlns:a16="http://schemas.microsoft.com/office/drawing/2014/main" id="{6C7B1134-46E5-43A2-B74F-F038397DD683}"/>
                  </a:ext>
                </a:extLst>
              </p:cNvPr>
              <p:cNvSpPr>
                <a:spLocks noGrp="1" noRot="1" noChangeAspect="1" noMove="1" noResize="1" noEditPoints="1" noAdjustHandles="1" noChangeArrowheads="1" noChangeShapeType="1" noTextEdit="1"/>
              </p:cNvSpPr>
              <p:nvPr>
                <p:ph sz="half" idx="1"/>
              </p:nvPr>
            </p:nvSpPr>
            <p:spPr>
              <a:blipFill>
                <a:blip r:embed="rId2"/>
                <a:stretch>
                  <a:fillRect l="-2471" t="-2241"/>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25CC722-9392-4B5D-B3CC-EDA2DF45D989}"/>
              </a:ext>
            </a:extLst>
          </p:cNvPr>
          <p:cNvPicPr>
            <a:picLocks noChangeAspect="1"/>
          </p:cNvPicPr>
          <p:nvPr/>
        </p:nvPicPr>
        <p:blipFill rotWithShape="1">
          <a:blip r:embed="rId3">
            <a:extLst>
              <a:ext uri="{28A0092B-C50C-407E-A947-70E740481C1C}">
                <a14:useLocalDpi xmlns:a14="http://schemas.microsoft.com/office/drawing/2010/main" val="0"/>
              </a:ext>
            </a:extLst>
          </a:blip>
          <a:srcRect t="15649"/>
          <a:stretch/>
        </p:blipFill>
        <p:spPr>
          <a:xfrm>
            <a:off x="6019800" y="1825625"/>
            <a:ext cx="6096000" cy="3510847"/>
          </a:xfrm>
          <a:prstGeom prst="rect">
            <a:avLst/>
          </a:prstGeom>
        </p:spPr>
      </p:pic>
    </p:spTree>
    <p:extLst>
      <p:ext uri="{BB962C8B-B14F-4D97-AF65-F5344CB8AC3E}">
        <p14:creationId xmlns:p14="http://schemas.microsoft.com/office/powerpoint/2010/main" val="6571283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E416C-4706-49BA-A6CF-13D6A81C4637}"/>
              </a:ext>
            </a:extLst>
          </p:cNvPr>
          <p:cNvSpPr>
            <a:spLocks noGrp="1"/>
          </p:cNvSpPr>
          <p:nvPr>
            <p:ph type="title"/>
          </p:nvPr>
        </p:nvSpPr>
        <p:spPr/>
        <p:txBody>
          <a:bodyPr/>
          <a:lstStyle/>
          <a:p>
            <a:r>
              <a:rPr lang="en-US" dirty="0"/>
              <a:t>Vanilla GAN architecture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C7B1134-46E5-43A2-B74F-F038397DD683}"/>
                  </a:ext>
                </a:extLst>
              </p:cNvPr>
              <p:cNvSpPr>
                <a:spLocks noGrp="1"/>
              </p:cNvSpPr>
              <p:nvPr>
                <p:ph sz="half" idx="1"/>
              </p:nvPr>
            </p:nvSpPr>
            <p:spPr>
              <a:xfrm>
                <a:off x="838200" y="1825624"/>
                <a:ext cx="5181600" cy="5032375"/>
              </a:xfrm>
            </p:spPr>
            <p:txBody>
              <a:bodyPr/>
              <a:lstStyle/>
              <a:p>
                <a:pPr marL="0" indent="0">
                  <a:buNone/>
                </a:pPr>
                <a:r>
                  <a:rPr lang="en-US" dirty="0"/>
                  <a:t>To train a GAN, we need five components.</a:t>
                </a:r>
              </a:p>
              <a:p>
                <a:pPr marL="514350" indent="-514350">
                  <a:buFont typeface="+mj-lt"/>
                  <a:buAutoNum type="arabicPeriod"/>
                </a:pPr>
                <a:r>
                  <a:rPr lang="en-US" b="1" dirty="0"/>
                  <a:t>Noise sample generator </a:t>
                </a:r>
                <a14:m>
                  <m:oMath xmlns:m="http://schemas.openxmlformats.org/officeDocument/2006/math">
                    <m:r>
                      <a:rPr lang="en-US" b="1" i="1" dirty="0" smtClean="0">
                        <a:latin typeface="Cambria Math" panose="02040503050406030204" pitchFamily="18" charset="0"/>
                      </a:rPr>
                      <m:t>𝒁</m:t>
                    </m:r>
                  </m:oMath>
                </a14:m>
                <a:endParaRPr lang="en-US" b="1" dirty="0"/>
              </a:p>
              <a:p>
                <a:pPr marL="0" indent="0">
                  <a:buNone/>
                </a:pPr>
                <a:endParaRPr lang="en-US" b="1" dirty="0"/>
              </a:p>
              <a:p>
                <a:pPr marL="0" indent="0">
                  <a:buNone/>
                </a:pPr>
                <a:r>
                  <a:rPr lang="en-US" dirty="0"/>
                  <a:t>Simply draw some random vector </a:t>
                </a:r>
                <a14:m>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𝐾</m:t>
                        </m:r>
                      </m:sup>
                    </m:sSup>
                  </m:oMath>
                </a14:m>
                <a:r>
                  <a:rPr lang="en-US" dirty="0"/>
                  <a:t>, by using random noise.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𝑧</m:t>
                      </m:r>
                      <m:r>
                        <a:rPr lang="en-US" b="0" i="1" smtClean="0">
                          <a:latin typeface="Cambria Math" panose="02040503050406030204" pitchFamily="18" charset="0"/>
                        </a:rPr>
                        <m:t>→</m:t>
                      </m:r>
                      <m:r>
                        <a:rPr lang="en-US" b="0" i="1" smtClean="0">
                          <a:latin typeface="Cambria Math" panose="02040503050406030204" pitchFamily="18" charset="0"/>
                        </a:rPr>
                        <m:t>𝑁</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0</m:t>
                              </m:r>
                            </m:e>
                            <m:sub>
                              <m:r>
                                <a:rPr lang="en-US" b="0" i="1" smtClean="0">
                                  <a:latin typeface="Cambria Math" panose="02040503050406030204" pitchFamily="18" charset="0"/>
                                </a:rPr>
                                <m:t>𝐾</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𝐾</m:t>
                              </m:r>
                            </m:sub>
                          </m:sSub>
                        </m:e>
                      </m:d>
                    </m:oMath>
                  </m:oMathPara>
                </a14:m>
                <a:endParaRPr lang="en-US" b="1" dirty="0"/>
              </a:p>
              <a:p>
                <a:pPr marL="0" indent="0">
                  <a:buNone/>
                </a:pPr>
                <a:endParaRPr lang="en-US" b="1" dirty="0"/>
              </a:p>
              <a:p>
                <a:pPr marL="0" indent="0">
                  <a:buNone/>
                </a:pPr>
                <a:r>
                  <a:rPr lang="en-US" dirty="0"/>
                  <a:t>It will be fed to our generator </a:t>
                </a:r>
                <a14:m>
                  <m:oMath xmlns:m="http://schemas.openxmlformats.org/officeDocument/2006/math">
                    <m:r>
                      <a:rPr lang="en-US" b="0" i="1" dirty="0" smtClean="0">
                        <a:latin typeface="Cambria Math" panose="02040503050406030204" pitchFamily="18" charset="0"/>
                      </a:rPr>
                      <m:t>𝐺</m:t>
                    </m:r>
                  </m:oMath>
                </a14:m>
                <a:r>
                  <a:rPr lang="en-US" dirty="0"/>
                  <a:t>.</a:t>
                </a:r>
              </a:p>
            </p:txBody>
          </p:sp>
        </mc:Choice>
        <mc:Fallback xmlns="">
          <p:sp>
            <p:nvSpPr>
              <p:cNvPr id="3" name="Content Placeholder 2">
                <a:extLst>
                  <a:ext uri="{FF2B5EF4-FFF2-40B4-BE49-F238E27FC236}">
                    <a16:creationId xmlns:a16="http://schemas.microsoft.com/office/drawing/2014/main" id="{6C7B1134-46E5-43A2-B74F-F038397DD683}"/>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824"/>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25CC722-9392-4B5D-B3CC-EDA2DF45D989}"/>
              </a:ext>
            </a:extLst>
          </p:cNvPr>
          <p:cNvPicPr>
            <a:picLocks noChangeAspect="1"/>
          </p:cNvPicPr>
          <p:nvPr/>
        </p:nvPicPr>
        <p:blipFill rotWithShape="1">
          <a:blip r:embed="rId3">
            <a:extLst>
              <a:ext uri="{28A0092B-C50C-407E-A947-70E740481C1C}">
                <a14:useLocalDpi xmlns:a14="http://schemas.microsoft.com/office/drawing/2010/main" val="0"/>
              </a:ext>
            </a:extLst>
          </a:blip>
          <a:srcRect t="15649"/>
          <a:stretch/>
        </p:blipFill>
        <p:spPr>
          <a:xfrm>
            <a:off x="6019800" y="1825625"/>
            <a:ext cx="6096000" cy="3510847"/>
          </a:xfrm>
          <a:prstGeom prst="rect">
            <a:avLst/>
          </a:prstGeom>
        </p:spPr>
      </p:pic>
    </p:spTree>
    <p:extLst>
      <p:ext uri="{BB962C8B-B14F-4D97-AF65-F5344CB8AC3E}">
        <p14:creationId xmlns:p14="http://schemas.microsoft.com/office/powerpoint/2010/main" val="22606684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3980</TotalTime>
  <Words>4210</Words>
  <Application>Microsoft Office PowerPoint</Application>
  <PresentationFormat>Widescreen</PresentationFormat>
  <Paragraphs>345</Paragraphs>
  <Slides>79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79</vt:i4>
      </vt:variant>
    </vt:vector>
  </HeadingPairs>
  <TitlesOfParts>
    <vt:vector size="84" baseType="lpstr">
      <vt:lpstr>Arial</vt:lpstr>
      <vt:lpstr>Calibri</vt:lpstr>
      <vt:lpstr>Calibri Light</vt:lpstr>
      <vt:lpstr>Cambria Math</vt:lpstr>
      <vt:lpstr>Office Theme</vt:lpstr>
      <vt:lpstr>Computer Vision in Python Day 3, Part 1/4</vt:lpstr>
      <vt:lpstr>About this lecture</vt:lpstr>
      <vt:lpstr>What are generative models?</vt:lpstr>
      <vt:lpstr>Typical uses of generative models</vt:lpstr>
      <vt:lpstr>GAN definition</vt:lpstr>
      <vt:lpstr>Vanilla GAN architecture</vt:lpstr>
      <vt:lpstr>Vanilla GAN architecture</vt:lpstr>
      <vt:lpstr>Vanilla GAN architecture</vt:lpstr>
      <vt:lpstr>Vanilla GAN architecture</vt:lpstr>
      <vt:lpstr>Vanilla GAN architecture</vt:lpstr>
      <vt:lpstr>Vanilla GAN architecture</vt:lpstr>
      <vt:lpstr>Vanilla GAN architecture</vt:lpstr>
      <vt:lpstr>Vanilla GAN architecture</vt:lpstr>
      <vt:lpstr>Vanilla GAN architecture</vt:lpstr>
      <vt:lpstr>GAN implementation: dataset</vt:lpstr>
      <vt:lpstr>GAN implementation: discriminator</vt:lpstr>
      <vt:lpstr>GAN implementation: discriminator</vt:lpstr>
      <vt:lpstr>GAN implementation: generator</vt:lpstr>
      <vt:lpstr>GAN implementation: generator</vt:lpstr>
      <vt:lpstr>GAN implementation: trainer </vt:lpstr>
      <vt:lpstr>GAN implementation: trainer </vt:lpstr>
      <vt:lpstr>GAN implementation: trainer </vt:lpstr>
      <vt:lpstr>GAN implementation: trainer </vt:lpstr>
      <vt:lpstr>GAN implementation: trainer </vt:lpstr>
      <vt:lpstr>GAN implementation: trainer </vt:lpstr>
      <vt:lpstr>GAN implementation: trainer </vt:lpstr>
      <vt:lpstr>GAN implementation: trainer </vt:lpstr>
      <vt:lpstr>GAN implementation: trainer </vt:lpstr>
      <vt:lpstr>Many variations to this vanilla GAN exist!</vt:lpstr>
      <vt:lpstr>Limits of vanilla/Wasserstein GANs</vt:lpstr>
      <vt:lpstr>Limits of vanilla/Wasserstein GANs</vt:lpstr>
      <vt:lpstr>Conditional GANs</vt:lpstr>
      <vt:lpstr>Conditional GANs</vt:lpstr>
      <vt:lpstr>CycleGAN</vt:lpstr>
      <vt:lpstr>GANs and ethics</vt:lpstr>
      <vt:lpstr>GANs and ethics</vt:lpstr>
      <vt:lpstr>GANs and ethics</vt:lpstr>
      <vt:lpstr>GANs and ethics</vt:lpstr>
      <vt:lpstr>What about diffusion models?!</vt:lpstr>
      <vt:lpstr>Diffusion Models: a definition</vt:lpstr>
      <vt:lpstr>A first task, denoising images</vt:lpstr>
      <vt:lpstr>A first task, denoising images</vt:lpstr>
      <vt:lpstr>PowerPoint Presentation</vt:lpstr>
      <vt:lpstr>A first task, denoising images</vt:lpstr>
      <vt:lpstr>A first task, denoising images</vt:lpstr>
      <vt:lpstr>A first task, denoising images</vt:lpstr>
      <vt:lpstr>A (not so?) crazy idea</vt:lpstr>
      <vt:lpstr>A (not so?) crazy idea</vt:lpstr>
      <vt:lpstr>A (not so?) crazy idea</vt:lpstr>
      <vt:lpstr>A (not so?) crazy idea</vt:lpstr>
      <vt:lpstr>A basic Diffusion Model setup</vt:lpstr>
      <vt:lpstr>A basic Diffusion Model setup</vt:lpstr>
      <vt:lpstr>A basic Diffusion Model setup</vt:lpstr>
      <vt:lpstr>A basic Diffusion Model setup</vt:lpstr>
      <vt:lpstr>A basic Diffusion Model setup</vt:lpstr>
      <vt:lpstr>Try it on a single MNIST image!</vt:lpstr>
      <vt:lpstr>Try it on a single MNIST image!</vt:lpstr>
      <vt:lpstr>A quick word about our UNet model</vt:lpstr>
      <vt:lpstr>A quick word about our UNet model</vt:lpstr>
      <vt:lpstr>Implementing a UNet</vt:lpstr>
      <vt:lpstr>Implementing a UNet</vt:lpstr>
      <vt:lpstr>Implementing a UNet</vt:lpstr>
      <vt:lpstr>Predicting noise and denoising</vt:lpstr>
      <vt:lpstr>Predicting noise and denoising</vt:lpstr>
      <vt:lpstr>Predicting noise and denoising</vt:lpstr>
      <vt:lpstr>Training the model</vt:lpstr>
      <vt:lpstr>Training the model</vt:lpstr>
      <vt:lpstr>It trains?</vt:lpstr>
      <vt:lpstr>Let us visualize the results!</vt:lpstr>
      <vt:lpstr>In practice, however…</vt:lpstr>
      <vt:lpstr>In practice, however…</vt:lpstr>
      <vt:lpstr>In practice, however…</vt:lpstr>
      <vt:lpstr>In practice, however…</vt:lpstr>
      <vt:lpstr>Making it conditional</vt:lpstr>
      <vt:lpstr>Making it conditional</vt:lpstr>
      <vt:lpstr>Making it conditional</vt:lpstr>
      <vt:lpstr>Diffusion: a good entry point to continue your study of generative models</vt:lpstr>
      <vt:lpstr>Diffusion: a good entry point to continue your study of generative models</vt:lpstr>
      <vt:lpstr>Diffusion: a good entry point to continue your study of generative models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179</cp:revision>
  <dcterms:created xsi:type="dcterms:W3CDTF">2021-03-10T09:35:15Z</dcterms:created>
  <dcterms:modified xsi:type="dcterms:W3CDTF">2026-01-23T10:37:24Z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2022-10-19T10:21:33Z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528842b7-17d3-4ce8-9290-5200497d4973</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